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Amatic SC"/>
      <p:regular r:id="rId26"/>
      <p:bold r:id="rId27"/>
    </p:embeddedFont>
    <p:embeddedFont>
      <p:font typeface="Alegreya SemiBold"/>
      <p:regular r:id="rId28"/>
      <p:bold r:id="rId29"/>
      <p:italic r:id="rId30"/>
      <p:boldItalic r:id="rId31"/>
    </p:embeddedFont>
    <p:embeddedFont>
      <p:font typeface="Source Code Pro"/>
      <p:regular r:id="rId32"/>
      <p:bold r:id="rId33"/>
      <p:italic r:id="rId34"/>
      <p:boldItalic r:id="rId35"/>
    </p:embeddedFont>
    <p:embeddedFont>
      <p:font typeface="Alegreya Medium"/>
      <p:regular r:id="rId36"/>
      <p:bold r:id="rId37"/>
      <p:italic r:id="rId38"/>
      <p:boldItalic r:id="rId39"/>
    </p:embeddedFont>
    <p:embeddedFont>
      <p:font typeface="Alegreya"/>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3" name="Amy Hartjen"/>
  <p:cmAuthor clrIdx="1" id="1" initials="" lastIdx="2" name="Patrick Origer"/>
  <p:cmAuthor clrIdx="2" id="2" initials="" lastIdx="3" name="Erik Sandber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172422-432E-4F10-8ECA-859A6E74C4BE}">
  <a:tblStyle styleId="{B4172422-432E-4F10-8ECA-859A6E74C4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regular.fntdata"/><Relationship Id="rId20" Type="http://schemas.openxmlformats.org/officeDocument/2006/relationships/slide" Target="slides/slide13.xml"/><Relationship Id="rId42" Type="http://schemas.openxmlformats.org/officeDocument/2006/relationships/font" Target="fonts/Alegreya-italic.fntdata"/><Relationship Id="rId41" Type="http://schemas.openxmlformats.org/officeDocument/2006/relationships/font" Target="fonts/Alegreya-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Alegreya-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maticSC-regular.fntdata"/><Relationship Id="rId25" Type="http://schemas.openxmlformats.org/officeDocument/2006/relationships/slide" Target="slides/slide18.xml"/><Relationship Id="rId28" Type="http://schemas.openxmlformats.org/officeDocument/2006/relationships/font" Target="fonts/AlegreyaSemiBold-regular.fntdata"/><Relationship Id="rId27" Type="http://schemas.openxmlformats.org/officeDocument/2006/relationships/font" Target="fonts/AmaticSC-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AlegreyaSemiBol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legreyaSemiBold-boldItalic.fntdata"/><Relationship Id="rId30" Type="http://schemas.openxmlformats.org/officeDocument/2006/relationships/font" Target="fonts/AlegreyaSemiBold-italic.fntdata"/><Relationship Id="rId11" Type="http://schemas.openxmlformats.org/officeDocument/2006/relationships/slide" Target="slides/slide4.xml"/><Relationship Id="rId33" Type="http://schemas.openxmlformats.org/officeDocument/2006/relationships/font" Target="fonts/SourceCodePro-bold.fntdata"/><Relationship Id="rId10" Type="http://schemas.openxmlformats.org/officeDocument/2006/relationships/slide" Target="slides/slide3.xml"/><Relationship Id="rId32" Type="http://schemas.openxmlformats.org/officeDocument/2006/relationships/font" Target="fonts/SourceCodePro-regular.fntdata"/><Relationship Id="rId13" Type="http://schemas.openxmlformats.org/officeDocument/2006/relationships/slide" Target="slides/slide6.xml"/><Relationship Id="rId35" Type="http://schemas.openxmlformats.org/officeDocument/2006/relationships/font" Target="fonts/SourceCodePro-boldItalic.fntdata"/><Relationship Id="rId12" Type="http://schemas.openxmlformats.org/officeDocument/2006/relationships/slide" Target="slides/slide5.xml"/><Relationship Id="rId34" Type="http://schemas.openxmlformats.org/officeDocument/2006/relationships/font" Target="fonts/SourceCodePro-italic.fntdata"/><Relationship Id="rId15" Type="http://schemas.openxmlformats.org/officeDocument/2006/relationships/slide" Target="slides/slide8.xml"/><Relationship Id="rId37" Type="http://schemas.openxmlformats.org/officeDocument/2006/relationships/font" Target="fonts/AlegreyaMedium-bold.fntdata"/><Relationship Id="rId14" Type="http://schemas.openxmlformats.org/officeDocument/2006/relationships/slide" Target="slides/slide7.xml"/><Relationship Id="rId36" Type="http://schemas.openxmlformats.org/officeDocument/2006/relationships/font" Target="fonts/AlegreyaMedium-regular.fntdata"/><Relationship Id="rId17" Type="http://schemas.openxmlformats.org/officeDocument/2006/relationships/slide" Target="slides/slide10.xml"/><Relationship Id="rId39" Type="http://schemas.openxmlformats.org/officeDocument/2006/relationships/font" Target="fonts/AlegreyaMedium-boldItalic.fntdata"/><Relationship Id="rId16" Type="http://schemas.openxmlformats.org/officeDocument/2006/relationships/slide" Target="slides/slide9.xml"/><Relationship Id="rId38" Type="http://schemas.openxmlformats.org/officeDocument/2006/relationships/font" Target="fonts/AlegreyaMedium-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30T21:20:25.172">
    <p:pos x="6000" y="0"/>
    <p:text>Alex</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3" dt="2024-04-30T21:09:07.595">
    <p:pos x="6000" y="0"/>
    <p:text>Devin</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04-30T21:11:15.028">
    <p:pos x="6000" y="0"/>
    <p:text>Erik</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4-04-30T21:11:34.690">
    <p:pos x="6000" y="0"/>
    <p:text>Amy</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4-30T21:28:41.385">
    <p:pos x="6000" y="0"/>
    <p:text>Devin</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4-04-30T21:09:59.418">
    <p:pos x="6000" y="0"/>
    <p:text>Logan</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4-04-30T21:30:19.464">
    <p:pos x="6000" y="0"/>
    <p:text>Greg</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4-04-30T21:12:09.705">
    <p:pos x="6000" y="0"/>
    <p:text>All</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4-04-30T21:14:03.925">
    <p:pos x="6000" y="0"/>
    <p:text>Patrick</p:text>
  </p:cm>
  <p:cm authorId="0" idx="2" dt="2024-04-30T21:14:03.274">
    <p:pos x="6000" y="100"/>
    <p:text>Patrick</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4-30T21:13:08.486">
    <p:pos x="6000" y="0"/>
    <p:text>Amy</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4-30T21:29:50.930">
    <p:pos x="6000" y="0"/>
    <p:text>Greg</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4-04-30T21:11:58.353">
    <p:pos x="6000" y="0"/>
    <p:text>Logan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4-04-30T21:09:31.519">
    <p:pos x="6000" y="0"/>
    <p:text>Alex</p:text>
  </p:cm>
  <p:cm authorId="2" idx="1" dt="2024-04-30T21:05:53.253">
    <p:pos x="0" y="570"/>
    <p:text>List of the info pages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4-04-30T21:09:19.420">
    <p:pos x="6000" y="0"/>
    <p:text>Amy</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4-04-30T21:10:08.510">
    <p:pos x="6000" y="0"/>
    <p:text>Erik</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4-04-30T21:05:56.448">
    <p:pos x="6000" y="0"/>
    <p:text>Patrick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01e78f6b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01e78f6b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Mobile Version</a:t>
            </a:r>
            <a:endParaRPr b="1" sz="18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Creating a mobile version of our website that is consistent with our desktop design ended up being a lot simpler than we initially thought thanks to CSS media queries, Bootstrap breakpoints, and Bootstrap’s grid system.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Much of our desktop design already utilized dynamic sizing to ensure a consistent look across devices of varying resolutions, so it was easy to leverage this in our mobile design.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most notable differences between our desktop and mobile design are the website’s navbar and footer which required their own implementations for mobile.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Despite this, our website contains some features that do not easily map to mobile displays such as the admin, degree day, and bloom week tables. For these features, we decided the best solution was horizontal scrolling.</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01e78f6b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01e78f6b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01e78f6b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01e78f6b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d01e78f6b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d01e78f6b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Challenges</a:t>
            </a:r>
            <a:endParaRPr b="1" sz="18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For our first challenge, the design of our database/schema changed relatively frequently throughout the semester. This was mainly caused by new requirements from our client and discovering limitations in our original design.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For our second challenge, it was common for us to find ourselves planning and designing around data that we didn’t have access to. Since Dr. Griffith Buck created these roses many years ago, there was a lot of information that our client needed to assemble or receive from Dr. Griffith Buck’s daughter. And given the cold of Iowa’s winters, there was a lot of data that couldn’t be collected until the weather permitted, such as photos and bloom ranges.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For our third challenge, we had hoped to integrate our admin authentication with Iowa State’s Okta. This would have allowed us to leverage existing infrastructure and create a more seamless experience for the website’s admins. However, ITS informed us that at some point in the near future ITS will be </a:t>
            </a:r>
            <a:r>
              <a:rPr lang="en" sz="1200">
                <a:solidFill>
                  <a:schemeClr val="dk1"/>
                </a:solidFill>
              </a:rPr>
              <a:t>abandoning</a:t>
            </a:r>
            <a:r>
              <a:rPr lang="en" sz="1200">
                <a:solidFill>
                  <a:schemeClr val="dk1"/>
                </a:solidFill>
              </a:rPr>
              <a:t> Okta for Azure, which would leave our website relying on a system that no longer exists. Along with this, the integration would have required an extended review and security audit of our application, and we were afraid of banking on something that was not guaranteed, especially when the process could take several weeks.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And for some of our miscellaneous challenges: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It took a while to find a weather API that would provide us with the necessary data to calculate degree days at a low-cost or for free.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We struggled to determine the most appropriate way of storing our images in manner that allowed them to be changed at the admins’ discretion while maintaining the portability of our application and allowing the image storage to tolerant to changes in how the </a:t>
            </a:r>
            <a:r>
              <a:rPr lang="en" sz="1200">
                <a:solidFill>
                  <a:schemeClr val="dk1"/>
                </a:solidFill>
              </a:rPr>
              <a:t>application is hosted</a:t>
            </a:r>
            <a:r>
              <a:rPr lang="en" sz="1200">
                <a:solidFill>
                  <a:schemeClr val="dk1"/>
                </a:solidFill>
              </a:rPr>
              <a:t>. At this point in time, we are leaning towards leveraging Amazon S3 before handing the application over to our client.</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Initially our client wanted a way to dynamically retrieve information about the availability of certain Buck roses from rose vendors, such as the current price, quantities, and availability. However, we were unable to determine a way to implement this without utilizing vendor-specific web scraping.</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Our final challenge came from our group’s large size. While there are several benefits to this, such as having a more diverse collection of prior experience, knowledge, and ideas, and having more people to complete work, this also required a greater amount of communication, planning, and agreed-upon conventions or standards.</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01e78f6b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01e78f6b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sz="18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The frontend was tested using ReactDOM, simulating and rendering the frontend and then verifying that different aspects properly were displayed.</a:t>
            </a:r>
            <a:br>
              <a:rPr lang="en" sz="1300">
                <a:solidFill>
                  <a:schemeClr val="dk1"/>
                </a:solidFill>
              </a:rPr>
            </a:br>
            <a:r>
              <a:rPr lang="en" sz="1300">
                <a:solidFill>
                  <a:schemeClr val="dk1"/>
                </a:solidFill>
              </a:rPr>
              <a:t>As well, the backend was tested using Mockito and JUnit to mock the repository and then perform service layer tests with dummy data and determining if the output matched what was expected.  We found the most useful testing to be done manually but the test files we wrote were helpful in ensuring random parts weren’t breaking during development.</a:t>
            </a:r>
            <a:endParaRPr sz="1800">
              <a:solidFill>
                <a:schemeClr val="dk1"/>
              </a:solidFill>
              <a:highlight>
                <a:schemeClr val="accent4"/>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01e78f6b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01e78f6b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f60496e0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f60496e0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f60496e0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f60496e0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f60496e0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f60496e0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Professional responsibility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6f60496e0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6f60496e0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f60496e0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f60496e0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6f60496e0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6f60496e0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d01e78f6b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d01e78f6b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sz="1800">
              <a:solidFill>
                <a:schemeClr val="dk1"/>
              </a:solidFill>
            </a:endParaRPr>
          </a:p>
          <a:p>
            <a:pPr indent="0" lvl="0" marL="0" rtl="0" algn="l">
              <a:spcBef>
                <a:spcPts val="0"/>
              </a:spcBef>
              <a:spcAft>
                <a:spcPts val="0"/>
              </a:spcAft>
              <a:buNone/>
            </a:pPr>
            <a:r>
              <a:rPr lang="en" sz="1300">
                <a:solidFill>
                  <a:schemeClr val="dk1"/>
                </a:solidFill>
              </a:rPr>
              <a:t>The project starts with the Homepage for : displaying the roster of overall flowers for guests to navigate around</a:t>
            </a:r>
            <a:br>
              <a:rPr lang="en" sz="1300">
                <a:solidFill>
                  <a:schemeClr val="dk1"/>
                </a:solidFill>
              </a:rPr>
            </a:br>
            <a:br>
              <a:rPr lang="en" sz="1300">
                <a:solidFill>
                  <a:schemeClr val="dk1"/>
                </a:solidFill>
              </a:rPr>
            </a:br>
            <a:r>
              <a:rPr lang="en" sz="1300">
                <a:solidFill>
                  <a:schemeClr val="dk1"/>
                </a:solidFill>
              </a:rPr>
              <a:t>Individual rose pages for : displaying the information that rieman garden’s and our client wanted to be featured for each flower</a:t>
            </a:r>
            <a:br>
              <a:rPr lang="en" sz="1300">
                <a:solidFill>
                  <a:schemeClr val="dk1"/>
                </a:solidFill>
              </a:rPr>
            </a:br>
            <a:endParaRPr sz="1300">
              <a:solidFill>
                <a:schemeClr val="dk1"/>
              </a:solidFill>
            </a:endParaRPr>
          </a:p>
          <a:p>
            <a:pPr indent="0" lvl="0" marL="0" rtl="0" algn="l">
              <a:spcBef>
                <a:spcPts val="0"/>
              </a:spcBef>
              <a:spcAft>
                <a:spcPts val="0"/>
              </a:spcAft>
              <a:buNone/>
            </a:pPr>
            <a:r>
              <a:rPr lang="en" sz="1300">
                <a:solidFill>
                  <a:schemeClr val="dk1"/>
                </a:solidFill>
              </a:rPr>
              <a:t>Mobile version for : mobile navigation of the website</a:t>
            </a:r>
            <a:br>
              <a:rPr lang="en" sz="1300">
                <a:solidFill>
                  <a:schemeClr val="dk1"/>
                </a:solidFill>
              </a:rPr>
            </a:br>
            <a:endParaRPr sz="1300">
              <a:solidFill>
                <a:schemeClr val="dk1"/>
              </a:solidFill>
            </a:endParaRPr>
          </a:p>
          <a:p>
            <a:pPr indent="0" lvl="0" marL="0" rtl="0" algn="l">
              <a:spcBef>
                <a:spcPts val="0"/>
              </a:spcBef>
              <a:spcAft>
                <a:spcPts val="0"/>
              </a:spcAft>
              <a:buNone/>
            </a:pPr>
            <a:r>
              <a:rPr lang="en" sz="1300">
                <a:solidFill>
                  <a:schemeClr val="dk1"/>
                </a:solidFill>
              </a:rPr>
              <a:t>Admin pages for : the client to manage the displayed information on each of the other pages of the site</a:t>
            </a:r>
            <a:br>
              <a:rPr lang="en" sz="1300">
                <a:solidFill>
                  <a:schemeClr val="dk1"/>
                </a:solidFill>
              </a:rPr>
            </a:br>
            <a:br>
              <a:rPr lang="en" sz="1300">
                <a:solidFill>
                  <a:schemeClr val="dk1"/>
                </a:solidFill>
              </a:rPr>
            </a:br>
            <a:r>
              <a:rPr lang="en" sz="1300">
                <a:solidFill>
                  <a:schemeClr val="dk1"/>
                </a:solidFill>
              </a:rPr>
              <a:t>Degree day calculator for : requested by our client, is for tracking the predicted dates of pest emergence for anyone cultivating buck roses</a:t>
            </a:r>
            <a:endParaRPr sz="13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01e78f6bc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d01e78f6bc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d01e78f6b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d01e78f6b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01e78f6bc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d01e78f6bc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01e78f6bc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01e78f6bc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Engineering Problem Solving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28552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omments" Target="../comments/commen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omments" Target="../comments/comment11.xml"/><Relationship Id="rId4" Type="http://schemas.openxmlformats.org/officeDocument/2006/relationships/image" Target="../media/image6.jp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omments" Target="../comments/comment12.xml"/><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omments" Target="../comments/commen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omments" Target="../comments/comment14.xml"/><Relationship Id="rId4" Type="http://schemas.openxmlformats.org/officeDocument/2006/relationships/image" Target="../media/image2.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omments" Target="../comments/commen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dmay24-41.sd.ece.iastate.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omments" Target="../comments/commen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omments" Target="../comments/comment9.xml"/><Relationship Id="rId4" Type="http://schemas.openxmlformats.org/officeDocument/2006/relationships/image" Target="../media/image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729450" y="1329925"/>
            <a:ext cx="6021300" cy="75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latin typeface="Alegreya"/>
                <a:ea typeface="Alegreya"/>
                <a:cs typeface="Alegreya"/>
                <a:sym typeface="Alegreya"/>
              </a:rPr>
              <a:t>Griffith Buck Rose Website</a:t>
            </a:r>
            <a:endParaRPr sz="3600">
              <a:latin typeface="Alegreya"/>
              <a:ea typeface="Alegreya"/>
              <a:cs typeface="Alegreya"/>
              <a:sym typeface="Alegreya"/>
            </a:endParaRPr>
          </a:p>
        </p:txBody>
      </p:sp>
      <p:sp>
        <p:nvSpPr>
          <p:cNvPr id="57" name="Google Shape;57;p13"/>
          <p:cNvSpPr txBox="1"/>
          <p:nvPr>
            <p:ph idx="1" type="subTitle"/>
          </p:nvPr>
        </p:nvSpPr>
        <p:spPr>
          <a:xfrm>
            <a:off x="729451" y="3623675"/>
            <a:ext cx="4742700" cy="541200"/>
          </a:xfrm>
          <a:prstGeom prst="rect">
            <a:avLst/>
          </a:prstGeom>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0" lang="en" sz="3400">
                <a:solidFill>
                  <a:srgbClr val="D9D9D9"/>
                </a:solidFill>
                <a:latin typeface="Alegreya"/>
                <a:ea typeface="Alegreya"/>
                <a:cs typeface="Alegreya"/>
                <a:sym typeface="Alegreya"/>
              </a:rPr>
              <a:t>By Patrick Origer, Logan Schmit, Amy Hartjen, Alex Reynolds,  Erik Sandberg,  Greg Carter and Devin Amdahl</a:t>
            </a:r>
            <a:endParaRPr b="0">
              <a:solidFill>
                <a:srgbClr val="D9D9D9"/>
              </a:solidFill>
              <a:latin typeface="Alegreya"/>
              <a:ea typeface="Alegreya"/>
              <a:cs typeface="Alegreya"/>
              <a:sym typeface="Alegreya"/>
            </a:endParaRPr>
          </a:p>
        </p:txBody>
      </p:sp>
      <p:sp>
        <p:nvSpPr>
          <p:cNvPr id="58" name="Google Shape;58;p13"/>
          <p:cNvSpPr txBox="1"/>
          <p:nvPr/>
        </p:nvSpPr>
        <p:spPr>
          <a:xfrm>
            <a:off x="729450" y="2157650"/>
            <a:ext cx="5049600" cy="99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legreya Medium"/>
                <a:ea typeface="Alegreya Medium"/>
                <a:cs typeface="Alegreya Medium"/>
                <a:sym typeface="Alegreya Medium"/>
              </a:rPr>
              <a:t>Client: Reiman Gardens, Lindsey Smith</a:t>
            </a:r>
            <a:endParaRPr sz="1800">
              <a:solidFill>
                <a:srgbClr val="000000"/>
              </a:solidFill>
              <a:latin typeface="Alegreya Medium"/>
              <a:ea typeface="Alegreya Medium"/>
              <a:cs typeface="Alegreya Medium"/>
              <a:sym typeface="Alegreya Medium"/>
            </a:endParaRPr>
          </a:p>
          <a:p>
            <a:pPr indent="0" lvl="0" marL="0" rtl="0" algn="l">
              <a:spcBef>
                <a:spcPts val="0"/>
              </a:spcBef>
              <a:spcAft>
                <a:spcPts val="0"/>
              </a:spcAft>
              <a:buNone/>
            </a:pPr>
            <a:r>
              <a:rPr lang="en" sz="1800">
                <a:solidFill>
                  <a:srgbClr val="000000"/>
                </a:solidFill>
                <a:latin typeface="Alegreya Medium"/>
                <a:ea typeface="Alegreya Medium"/>
                <a:cs typeface="Alegreya Medium"/>
                <a:sym typeface="Alegreya Medium"/>
              </a:rPr>
              <a:t>Advisor Mai Zheng</a:t>
            </a:r>
            <a:endParaRPr sz="1800">
              <a:solidFill>
                <a:srgbClr val="000000"/>
              </a:solidFill>
              <a:latin typeface="Alegreya Medium"/>
              <a:ea typeface="Alegreya Medium"/>
              <a:cs typeface="Alegreya Medium"/>
              <a:sym typeface="Alegreya Medium"/>
            </a:endParaRPr>
          </a:p>
          <a:p>
            <a:pPr indent="0" lvl="0" marL="0" rtl="0" algn="l">
              <a:spcBef>
                <a:spcPts val="0"/>
              </a:spcBef>
              <a:spcAft>
                <a:spcPts val="0"/>
              </a:spcAft>
              <a:buNone/>
            </a:pPr>
            <a:r>
              <a:rPr lang="en" sz="1800">
                <a:solidFill>
                  <a:srgbClr val="000000"/>
                </a:solidFill>
                <a:latin typeface="Alegreya Medium"/>
                <a:ea typeface="Alegreya Medium"/>
                <a:cs typeface="Alegreya Medium"/>
                <a:sym typeface="Alegreya Medium"/>
              </a:rPr>
              <a:t>sdmay24-41</a:t>
            </a:r>
            <a:endParaRPr sz="1800">
              <a:solidFill>
                <a:srgbClr val="000000"/>
              </a:solidFill>
              <a:latin typeface="Alegreya Medium"/>
              <a:ea typeface="Alegreya Medium"/>
              <a:cs typeface="Alegreya Medium"/>
              <a:sym typeface="Alegreya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2"/>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Mobile Version Implementation</a:t>
                      </a:r>
                      <a:r>
                        <a:rPr lang="en" sz="1600">
                          <a:solidFill>
                            <a:schemeClr val="accent1"/>
                          </a:solidFill>
                          <a:latin typeface="Alegreya SemiBold"/>
                          <a:ea typeface="Alegreya SemiBold"/>
                          <a:cs typeface="Alegreya SemiBold"/>
                          <a:sym typeface="Alegreya SemiBold"/>
                        </a:rPr>
                        <a:t>:</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SzPts val="1500"/>
                        <a:buFont typeface="Alegreya"/>
                        <a:buChar char="●"/>
                      </a:pPr>
                      <a:r>
                        <a:rPr lang="en" sz="1500">
                          <a:solidFill>
                            <a:schemeClr val="accent1"/>
                          </a:solidFill>
                          <a:latin typeface="Alegreya"/>
                          <a:ea typeface="Alegreya"/>
                          <a:cs typeface="Alegreya"/>
                          <a:sym typeface="Alegreya"/>
                        </a:rPr>
                        <a:t>CSS media queries</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Bootstrap</a:t>
                      </a:r>
                      <a:endParaRPr sz="1500">
                        <a:solidFill>
                          <a:schemeClr val="accent1"/>
                        </a:solidFill>
                        <a:latin typeface="Alegreya"/>
                        <a:ea typeface="Alegreya"/>
                        <a:cs typeface="Alegreya"/>
                        <a:sym typeface="Alegreya"/>
                      </a:endParaRPr>
                    </a:p>
                    <a:p>
                      <a:pPr indent="-323850" lvl="1" marL="9144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Breakpoints, grid system, etc.</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SzPts val="1500"/>
                        <a:buFont typeface="Alegreya"/>
                        <a:buChar char="●"/>
                      </a:pPr>
                      <a:r>
                        <a:rPr lang="en" sz="1500">
                          <a:solidFill>
                            <a:schemeClr val="accent1"/>
                          </a:solidFill>
                          <a:latin typeface="Alegreya"/>
                          <a:ea typeface="Alegreya"/>
                          <a:cs typeface="Alegreya"/>
                          <a:sym typeface="Alegreya"/>
                        </a:rPr>
                        <a:t>Dynamic sizing</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Separate implementation for navbar and footer</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Horizontal scrolling for some features</a:t>
                      </a:r>
                      <a:endParaRPr sz="1500">
                        <a:solidFill>
                          <a:schemeClr val="accent1"/>
                        </a:solidFill>
                        <a:latin typeface="Alegreya"/>
                        <a:ea typeface="Alegreya"/>
                        <a:cs typeface="Alegreya"/>
                        <a:sym typeface="Alegreya"/>
                      </a:endParaRPr>
                    </a:p>
                    <a:p>
                      <a:pPr indent="0" lvl="0" marL="0" rtl="0" algn="l">
                        <a:lnSpc>
                          <a:spcPct val="115000"/>
                        </a:lnSpc>
                        <a:spcBef>
                          <a:spcPts val="1000"/>
                        </a:spcBef>
                        <a:spcAft>
                          <a:spcPts val="1200"/>
                        </a:spcAft>
                        <a:buNone/>
                      </a:pPr>
                      <a:r>
                        <a:t/>
                      </a:r>
                      <a:endParaRPr sz="1500">
                        <a:solidFill>
                          <a:schemeClr val="accent1"/>
                        </a:solidFill>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1200"/>
                        </a:spcBef>
                        <a:spcAft>
                          <a:spcPts val="120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22" name="Google Shape;122;p22"/>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Mobile Version</a:t>
            </a:r>
            <a:endParaRPr sz="4311">
              <a:solidFill>
                <a:srgbClr val="EFEFEF"/>
              </a:solidFill>
            </a:endParaRPr>
          </a:p>
        </p:txBody>
      </p:sp>
      <p:pic>
        <p:nvPicPr>
          <p:cNvPr id="123" name="Google Shape;123;p22"/>
          <p:cNvPicPr preferRelativeResize="0"/>
          <p:nvPr/>
        </p:nvPicPr>
        <p:blipFill rotWithShape="1">
          <a:blip r:embed="rId4">
            <a:alphaModFix/>
          </a:blip>
          <a:srcRect b="12816" l="0" r="0" t="0"/>
          <a:stretch/>
        </p:blipFill>
        <p:spPr>
          <a:xfrm>
            <a:off x="6275800" y="1076712"/>
            <a:ext cx="2067200" cy="389502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23"/>
          <p:cNvGraphicFramePr/>
          <p:nvPr/>
        </p:nvGraphicFramePr>
        <p:xfrm>
          <a:off x="0" y="904950"/>
          <a:ext cx="3000000" cy="3000000"/>
        </p:xfrm>
        <a:graphic>
          <a:graphicData uri="http://schemas.openxmlformats.org/drawingml/2006/table">
            <a:tbl>
              <a:tblPr>
                <a:noFill/>
                <a:tableStyleId>{B4172422-432E-4F10-8ECA-859A6E74C4BE}</a:tableStyleId>
              </a:tblPr>
              <a:tblGrid>
                <a:gridCol w="3575150"/>
                <a:gridCol w="2647950"/>
                <a:gridCol w="2920900"/>
              </a:tblGrid>
              <a:tr h="4238550">
                <a:tc>
                  <a:txBody>
                    <a:bodyPr/>
                    <a:lstStyle/>
                    <a:p>
                      <a:pPr indent="-228600" lvl="0" marL="457200" rtl="0" algn="l">
                        <a:lnSpc>
                          <a:spcPct val="115000"/>
                        </a:lnSpc>
                        <a:spcBef>
                          <a:spcPts val="0"/>
                        </a:spcBef>
                        <a:spcAft>
                          <a:spcPts val="1200"/>
                        </a:spcAft>
                        <a:buNone/>
                      </a:pPr>
                      <a:r>
                        <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u="sng">
                          <a:latin typeface="Alegreya"/>
                          <a:ea typeface="Alegreya"/>
                          <a:cs typeface="Alegreya"/>
                          <a:sym typeface="Alegreya"/>
                        </a:rPr>
                        <a:t>Design Choices</a:t>
                      </a:r>
                      <a:endParaRPr u="sng">
                        <a:latin typeface="Alegreya"/>
                        <a:ea typeface="Alegreya"/>
                        <a:cs typeface="Alegreya"/>
                        <a:sym typeface="Alegreya"/>
                      </a:endParaRPr>
                    </a:p>
                    <a:p>
                      <a:pPr indent="-317500" lvl="0" marL="457200" rtl="0" algn="l">
                        <a:lnSpc>
                          <a:spcPct val="115000"/>
                        </a:lnSpc>
                        <a:spcBef>
                          <a:spcPts val="1200"/>
                        </a:spcBef>
                        <a:spcAft>
                          <a:spcPts val="0"/>
                        </a:spcAft>
                        <a:buSzPts val="1400"/>
                        <a:buFont typeface="Alegreya"/>
                        <a:buChar char="●"/>
                      </a:pPr>
                      <a:r>
                        <a:rPr lang="en">
                          <a:latin typeface="Alegreya"/>
                          <a:ea typeface="Alegreya"/>
                          <a:cs typeface="Alegreya"/>
                          <a:sym typeface="Alegreya"/>
                        </a:rPr>
                        <a:t>MySQL</a:t>
                      </a:r>
                      <a:endParaRPr>
                        <a:latin typeface="Alegreya"/>
                        <a:ea typeface="Alegreya"/>
                        <a:cs typeface="Alegreya"/>
                        <a:sym typeface="Alegreya"/>
                      </a:endParaRPr>
                    </a:p>
                    <a:p>
                      <a:pPr indent="-317500" lvl="0" marL="457200" rtl="0" algn="l">
                        <a:lnSpc>
                          <a:spcPct val="115000"/>
                        </a:lnSpc>
                        <a:spcBef>
                          <a:spcPts val="0"/>
                        </a:spcBef>
                        <a:spcAft>
                          <a:spcPts val="0"/>
                        </a:spcAft>
                        <a:buSzPts val="1400"/>
                        <a:buFont typeface="Alegreya"/>
                        <a:buChar char="●"/>
                      </a:pPr>
                      <a:r>
                        <a:rPr lang="en">
                          <a:latin typeface="Alegreya"/>
                          <a:ea typeface="Alegreya"/>
                          <a:cs typeface="Alegreya"/>
                          <a:sym typeface="Alegreya"/>
                        </a:rPr>
                        <a:t>Feedback: Graph Database</a:t>
                      </a:r>
                      <a:endParaRPr>
                        <a:latin typeface="Alegreya"/>
                        <a:ea typeface="Alegreya"/>
                        <a:cs typeface="Alegreya"/>
                        <a:sym typeface="Alegreya"/>
                      </a:endParaRPr>
                    </a:p>
                    <a:p>
                      <a:pPr indent="0" lvl="0" marL="0" rtl="0" algn="l">
                        <a:lnSpc>
                          <a:spcPct val="115000"/>
                        </a:lnSpc>
                        <a:spcBef>
                          <a:spcPts val="1200"/>
                        </a:spcBef>
                        <a:spcAft>
                          <a:spcPts val="0"/>
                        </a:spcAft>
                        <a:buNone/>
                      </a:pPr>
                      <a:r>
                        <a:rPr lang="en" u="sng">
                          <a:latin typeface="Alegreya"/>
                          <a:ea typeface="Alegreya"/>
                          <a:cs typeface="Alegreya"/>
                          <a:sym typeface="Alegreya"/>
                        </a:rPr>
                        <a:t>Design Changes</a:t>
                      </a:r>
                      <a:endParaRPr u="sng">
                        <a:latin typeface="Alegreya"/>
                        <a:ea typeface="Alegreya"/>
                        <a:cs typeface="Alegreya"/>
                        <a:sym typeface="Alegreya"/>
                      </a:endParaRPr>
                    </a:p>
                    <a:p>
                      <a:pPr indent="-203200" lvl="0" marL="114300" rtl="0" algn="l">
                        <a:lnSpc>
                          <a:spcPct val="115000"/>
                        </a:lnSpc>
                        <a:spcBef>
                          <a:spcPts val="1200"/>
                        </a:spcBef>
                        <a:spcAft>
                          <a:spcPts val="0"/>
                        </a:spcAft>
                        <a:buSzPts val="1400"/>
                        <a:buFont typeface="Alegreya"/>
                        <a:buChar char="●"/>
                      </a:pPr>
                      <a:r>
                        <a:rPr lang="en">
                          <a:latin typeface="Alegreya"/>
                          <a:ea typeface="Alegreya"/>
                          <a:cs typeface="Alegreya"/>
                          <a:sym typeface="Alegreya"/>
                        </a:rPr>
                        <a:t>Remove </a:t>
                      </a:r>
                      <a:r>
                        <a:rPr lang="en">
                          <a:latin typeface="Alegreya"/>
                          <a:ea typeface="Alegreya"/>
                          <a:cs typeface="Alegreya"/>
                          <a:sym typeface="Alegreya"/>
                        </a:rPr>
                        <a:t>‘missing’ flowers table</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B</a:t>
                      </a:r>
                      <a:r>
                        <a:rPr lang="en">
                          <a:latin typeface="Alegreya"/>
                          <a:ea typeface="Alegreya"/>
                          <a:cs typeface="Alegreya"/>
                          <a:sym typeface="Alegreya"/>
                        </a:rPr>
                        <a:t>loom days table addition</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Admin authentication table</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Fluid Key attributes expanded</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Paragraph information in database vs hardcoded</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Change thumbnails relationship</a:t>
                      </a:r>
                      <a:endParaRPr>
                        <a:latin typeface="Alegreya"/>
                        <a:ea typeface="Alegreya"/>
                        <a:cs typeface="Alegreya"/>
                        <a:sym typeface="Alegreya"/>
                      </a:endParaRPr>
                    </a:p>
                    <a:p>
                      <a:pPr indent="-203200" lvl="0" marL="114300" rtl="0" algn="l">
                        <a:lnSpc>
                          <a:spcPct val="115000"/>
                        </a:lnSpc>
                        <a:spcBef>
                          <a:spcPts val="0"/>
                        </a:spcBef>
                        <a:spcAft>
                          <a:spcPts val="0"/>
                        </a:spcAft>
                        <a:buSzPts val="1400"/>
                        <a:buFont typeface="Alegreya"/>
                        <a:buChar char="●"/>
                      </a:pPr>
                      <a:r>
                        <a:rPr lang="en">
                          <a:latin typeface="Alegreya"/>
                          <a:ea typeface="Alegreya"/>
                          <a:cs typeface="Alegreya"/>
                          <a:sym typeface="Alegreya"/>
                        </a:rPr>
                        <a:t>Merge parents &amp; descendants table into ‘Ancestry’</a:t>
                      </a:r>
                      <a:endParaRPr>
                        <a:latin typeface="Alegreya"/>
                        <a:ea typeface="Alegreya"/>
                        <a:cs typeface="Alegreya"/>
                        <a:sym typeface="Alegreya"/>
                      </a:endParaRPr>
                    </a:p>
                  </a:txBody>
                  <a:tcPr marT="365750"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pic>
        <p:nvPicPr>
          <p:cNvPr id="129" name="Google Shape;129;p23"/>
          <p:cNvPicPr preferRelativeResize="0"/>
          <p:nvPr/>
        </p:nvPicPr>
        <p:blipFill rotWithShape="1">
          <a:blip r:embed="rId4">
            <a:alphaModFix/>
          </a:blip>
          <a:srcRect b="0" l="0" r="41544" t="0"/>
          <a:stretch/>
        </p:blipFill>
        <p:spPr>
          <a:xfrm>
            <a:off x="0" y="1613275"/>
            <a:ext cx="3300000" cy="2970350"/>
          </a:xfrm>
          <a:prstGeom prst="rect">
            <a:avLst/>
          </a:prstGeom>
          <a:noFill/>
          <a:ln>
            <a:noFill/>
          </a:ln>
        </p:spPr>
      </p:pic>
      <p:sp>
        <p:nvSpPr>
          <p:cNvPr id="130" name="Google Shape;130;p23"/>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Database Design</a:t>
            </a:r>
            <a:endParaRPr sz="4311">
              <a:solidFill>
                <a:srgbClr val="EFEFEF"/>
              </a:solidFill>
            </a:endParaRPr>
          </a:p>
        </p:txBody>
      </p:sp>
      <p:pic>
        <p:nvPicPr>
          <p:cNvPr id="131" name="Google Shape;131;p23"/>
          <p:cNvPicPr preferRelativeResize="0"/>
          <p:nvPr/>
        </p:nvPicPr>
        <p:blipFill rotWithShape="1">
          <a:blip r:embed="rId5">
            <a:alphaModFix/>
          </a:blip>
          <a:srcRect b="0" l="-664" r="0" t="0"/>
          <a:stretch/>
        </p:blipFill>
        <p:spPr>
          <a:xfrm>
            <a:off x="6145850" y="1211125"/>
            <a:ext cx="2998151" cy="393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4"/>
          <p:cNvGraphicFramePr/>
          <p:nvPr/>
        </p:nvGraphicFramePr>
        <p:xfrm>
          <a:off x="0" y="904950"/>
          <a:ext cx="3000000" cy="3000000"/>
        </p:xfrm>
        <a:graphic>
          <a:graphicData uri="http://schemas.openxmlformats.org/drawingml/2006/table">
            <a:tbl>
              <a:tblPr>
                <a:noFill/>
                <a:tableStyleId>{B4172422-432E-4F10-8ECA-859A6E74C4BE}</a:tableStyleId>
              </a:tblPr>
              <a:tblGrid>
                <a:gridCol w="3261700"/>
                <a:gridCol w="2390000"/>
                <a:gridCol w="3492300"/>
              </a:tblGrid>
              <a:tr h="4238550">
                <a:tc>
                  <a:txBody>
                    <a:bodyPr/>
                    <a:lstStyle/>
                    <a:p>
                      <a:pPr indent="-228600" lvl="0" marL="457200" rtl="0" algn="l">
                        <a:lnSpc>
                          <a:spcPct val="115000"/>
                        </a:lnSpc>
                        <a:spcBef>
                          <a:spcPts val="0"/>
                        </a:spcBef>
                        <a:spcAft>
                          <a:spcPts val="1200"/>
                        </a:spcAft>
                        <a:buNone/>
                      </a:pPr>
                      <a:r>
                        <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209550" lvl="0" marL="1143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Fluid Key is </a:t>
                      </a:r>
                      <a:r>
                        <a:rPr lang="en" sz="1500">
                          <a:latin typeface="Alegreya"/>
                          <a:ea typeface="Alegreya"/>
                          <a:cs typeface="Alegreya"/>
                          <a:sym typeface="Alegreya"/>
                        </a:rPr>
                        <a:t>collapsible</a:t>
                      </a:r>
                      <a:r>
                        <a:rPr lang="en" sz="1500">
                          <a:latin typeface="Alegreya"/>
                          <a:ea typeface="Alegreya"/>
                          <a:cs typeface="Alegreya"/>
                          <a:sym typeface="Alegreya"/>
                        </a:rPr>
                        <a:t> </a:t>
                      </a:r>
                      <a:endParaRPr sz="1500">
                        <a:latin typeface="Alegreya"/>
                        <a:ea typeface="Alegreya"/>
                        <a:cs typeface="Alegreya"/>
                        <a:sym typeface="Alegreya"/>
                      </a:endParaRPr>
                    </a:p>
                    <a:p>
                      <a:pPr indent="-209550" lvl="0" marL="1143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Footer has contact us information</a:t>
                      </a:r>
                      <a:endParaRPr sz="1500">
                        <a:latin typeface="Alegreya"/>
                        <a:ea typeface="Alegreya"/>
                        <a:cs typeface="Alegreya"/>
                        <a:sym typeface="Alegreya"/>
                      </a:endParaRPr>
                    </a:p>
                    <a:p>
                      <a:pPr indent="-209550" lvl="0" marL="1143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Glossary Page</a:t>
                      </a:r>
                      <a:endParaRPr sz="1500">
                        <a:latin typeface="Alegreya"/>
                        <a:ea typeface="Alegreya"/>
                        <a:cs typeface="Alegreya"/>
                        <a:sym typeface="Alegreya"/>
                      </a:endParaRPr>
                    </a:p>
                    <a:p>
                      <a:pPr indent="-209550" lvl="0" marL="1143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Removed global search feature</a:t>
                      </a:r>
                      <a:endParaRPr sz="1500">
                        <a:latin typeface="Alegreya"/>
                        <a:ea typeface="Alegreya"/>
                        <a:cs typeface="Alegreya"/>
                        <a:sym typeface="Alegreya"/>
                      </a:endParaRPr>
                    </a:p>
                    <a:p>
                      <a:pPr indent="-209550" lvl="0" marL="1143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Removed dynamic map</a:t>
                      </a:r>
                      <a:endParaRPr sz="1500">
                        <a:latin typeface="Alegreya"/>
                        <a:ea typeface="Alegreya"/>
                        <a:cs typeface="Alegreya"/>
                        <a:sym typeface="Alegreya"/>
                      </a:endParaRPr>
                    </a:p>
                    <a:p>
                      <a:pPr indent="-209550" lvl="0" marL="114300" rtl="0" algn="l">
                        <a:lnSpc>
                          <a:spcPct val="115000"/>
                        </a:lnSpc>
                        <a:spcBef>
                          <a:spcPts val="1000"/>
                        </a:spcBef>
                        <a:spcAft>
                          <a:spcPts val="1000"/>
                        </a:spcAft>
                        <a:buSzPts val="1500"/>
                        <a:buFont typeface="Alegreya"/>
                        <a:buChar char="●"/>
                      </a:pPr>
                      <a:r>
                        <a:rPr lang="en" sz="1500">
                          <a:latin typeface="Alegreya"/>
                          <a:ea typeface="Alegreya"/>
                          <a:cs typeface="Alegreya"/>
                          <a:sym typeface="Alegreya"/>
                        </a:rPr>
                        <a:t>Bloom days </a:t>
                      </a:r>
                      <a:r>
                        <a:rPr lang="en" sz="1500">
                          <a:latin typeface="Alegreya"/>
                          <a:ea typeface="Alegreya"/>
                          <a:cs typeface="Alegreya"/>
                          <a:sym typeface="Alegreya"/>
                        </a:rPr>
                        <a:t>separate</a:t>
                      </a:r>
                      <a:r>
                        <a:rPr lang="en" sz="1500">
                          <a:latin typeface="Alegreya"/>
                          <a:ea typeface="Alegreya"/>
                          <a:cs typeface="Alegreya"/>
                          <a:sym typeface="Alegreya"/>
                        </a:rPr>
                        <a:t> from degree days</a:t>
                      </a:r>
                      <a:endParaRPr sz="1500">
                        <a:latin typeface="Alegreya"/>
                        <a:ea typeface="Alegreya"/>
                        <a:cs typeface="Alegreya"/>
                        <a:sym typeface="Alegreya"/>
                      </a:endParaRPr>
                    </a:p>
                  </a:txBody>
                  <a:tcPr marT="365750"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37" name="Google Shape;137;p24"/>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Frontend </a:t>
            </a:r>
            <a:r>
              <a:rPr lang="en" sz="3111">
                <a:solidFill>
                  <a:srgbClr val="EFEFEF"/>
                </a:solidFill>
                <a:latin typeface="Alegreya"/>
                <a:ea typeface="Alegreya"/>
                <a:cs typeface="Alegreya"/>
                <a:sym typeface="Alegreya"/>
              </a:rPr>
              <a:t>Design</a:t>
            </a:r>
            <a:endParaRPr sz="4311">
              <a:solidFill>
                <a:srgbClr val="EFEFEF"/>
              </a:solidFill>
            </a:endParaRPr>
          </a:p>
        </p:txBody>
      </p:sp>
      <p:pic>
        <p:nvPicPr>
          <p:cNvPr id="138" name="Google Shape;138;p24"/>
          <p:cNvPicPr preferRelativeResize="0"/>
          <p:nvPr/>
        </p:nvPicPr>
        <p:blipFill rotWithShape="1">
          <a:blip r:embed="rId4">
            <a:alphaModFix/>
          </a:blip>
          <a:srcRect b="56240" l="0" r="0" t="0"/>
          <a:stretch/>
        </p:blipFill>
        <p:spPr>
          <a:xfrm>
            <a:off x="139500" y="1097218"/>
            <a:ext cx="2942450" cy="1624149"/>
          </a:xfrm>
          <a:prstGeom prst="rect">
            <a:avLst/>
          </a:prstGeom>
          <a:noFill/>
          <a:ln cap="flat" cmpd="sng" w="9525">
            <a:solidFill>
              <a:srgbClr val="000000"/>
            </a:solidFill>
            <a:prstDash val="solid"/>
            <a:round/>
            <a:headEnd len="sm" w="sm" type="none"/>
            <a:tailEnd len="sm" w="sm" type="none"/>
          </a:ln>
        </p:spPr>
      </p:pic>
      <p:pic>
        <p:nvPicPr>
          <p:cNvPr id="139" name="Google Shape;139;p24"/>
          <p:cNvPicPr preferRelativeResize="0"/>
          <p:nvPr/>
        </p:nvPicPr>
        <p:blipFill rotWithShape="1">
          <a:blip r:embed="rId5">
            <a:alphaModFix/>
          </a:blip>
          <a:srcRect b="34409" l="0" r="0" t="0"/>
          <a:stretch/>
        </p:blipFill>
        <p:spPr>
          <a:xfrm>
            <a:off x="329750" y="2878075"/>
            <a:ext cx="2561950" cy="2137175"/>
          </a:xfrm>
          <a:prstGeom prst="rect">
            <a:avLst/>
          </a:prstGeom>
          <a:noFill/>
          <a:ln cap="flat" cmpd="sng" w="9525">
            <a:solidFill>
              <a:srgbClr val="000000"/>
            </a:solidFill>
            <a:prstDash val="solid"/>
            <a:round/>
            <a:headEnd len="sm" w="sm" type="none"/>
            <a:tailEnd len="sm" w="sm" type="none"/>
          </a:ln>
        </p:spPr>
      </p:pic>
      <p:pic>
        <p:nvPicPr>
          <p:cNvPr id="140" name="Google Shape;140;p24"/>
          <p:cNvPicPr preferRelativeResize="0"/>
          <p:nvPr/>
        </p:nvPicPr>
        <p:blipFill rotWithShape="1">
          <a:blip r:embed="rId6">
            <a:alphaModFix/>
          </a:blip>
          <a:srcRect b="0" l="6614" r="7930" t="0"/>
          <a:stretch/>
        </p:blipFill>
        <p:spPr>
          <a:xfrm>
            <a:off x="5734800" y="1050125"/>
            <a:ext cx="3282424" cy="1904374"/>
          </a:xfrm>
          <a:prstGeom prst="rect">
            <a:avLst/>
          </a:prstGeom>
          <a:noFill/>
          <a:ln cap="flat" cmpd="sng" w="9525">
            <a:solidFill>
              <a:srgbClr val="000000"/>
            </a:solidFill>
            <a:prstDash val="solid"/>
            <a:round/>
            <a:headEnd len="sm" w="sm" type="none"/>
            <a:tailEnd len="sm" w="sm" type="none"/>
          </a:ln>
        </p:spPr>
      </p:pic>
      <p:pic>
        <p:nvPicPr>
          <p:cNvPr id="141" name="Google Shape;141;p24"/>
          <p:cNvPicPr preferRelativeResize="0"/>
          <p:nvPr/>
        </p:nvPicPr>
        <p:blipFill>
          <a:blip r:embed="rId7">
            <a:alphaModFix/>
          </a:blip>
          <a:stretch>
            <a:fillRect/>
          </a:stretch>
        </p:blipFill>
        <p:spPr>
          <a:xfrm>
            <a:off x="5984151" y="3047051"/>
            <a:ext cx="3033074" cy="201500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p25"/>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Data:</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Frequent database/schema changes</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Data retrieval</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Flower photos in the fall</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Reiman Gardens map</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Disease resistance</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Bloom ranges</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Fluid Key attributes</a:t>
                      </a:r>
                      <a:endParaRPr sz="1500">
                        <a:solidFill>
                          <a:schemeClr val="accent1"/>
                        </a:solidFill>
                        <a:latin typeface="Alegreya"/>
                        <a:ea typeface="Alegreya"/>
                        <a:cs typeface="Alegreya"/>
                        <a:sym typeface="Alegreya"/>
                      </a:endParaRPr>
                    </a:p>
                    <a:p>
                      <a:pPr indent="-323850" lvl="1" marL="9144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Pests</a:t>
                      </a:r>
                      <a:endParaRPr sz="1500">
                        <a:solidFill>
                          <a:schemeClr val="accent1"/>
                        </a:solidFill>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Security:</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Originally using Okta</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ITS switching from Okta to Azure</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Implementing authentication and session management ourselves</a:t>
                      </a:r>
                      <a:endParaRPr sz="1500">
                        <a:latin typeface="Alegreya"/>
                        <a:ea typeface="Alegreya"/>
                        <a:cs typeface="Alegreya"/>
                        <a:sym typeface="Alegreya"/>
                      </a:endParaRPr>
                    </a:p>
                    <a:p>
                      <a:pPr indent="0" lvl="0" marL="0" rtl="0" algn="l">
                        <a:lnSpc>
                          <a:spcPct val="115000"/>
                        </a:lnSpc>
                        <a:spcBef>
                          <a:spcPts val="1200"/>
                        </a:spcBef>
                        <a:spcAft>
                          <a:spcPts val="0"/>
                        </a:spcAft>
                        <a:buNone/>
                      </a:pPr>
                      <a:r>
                        <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Other:</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Degree Day/weather API</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Server storage of images</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Dynamic vendor information</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Larger group</a:t>
                      </a:r>
                      <a:endParaRPr sz="1500">
                        <a:latin typeface="Alegreya"/>
                        <a:ea typeface="Alegreya"/>
                        <a:cs typeface="Alegreya"/>
                        <a:sym typeface="Alegreya"/>
                      </a:endParaRPr>
                    </a:p>
                    <a:p>
                      <a:pPr indent="-323850" lvl="1" marL="9144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Double-edged sword</a:t>
                      </a:r>
                      <a:endParaRPr sz="1500">
                        <a:latin typeface="Alegreya"/>
                        <a:ea typeface="Alegreya"/>
                        <a:cs typeface="Alegreya"/>
                        <a:sym typeface="Alegreya"/>
                      </a:endParaRPr>
                    </a:p>
                    <a:p>
                      <a:pPr indent="0" lvl="0" marL="0" rtl="0" algn="l">
                        <a:lnSpc>
                          <a:spcPct val="115000"/>
                        </a:lnSpc>
                        <a:spcBef>
                          <a:spcPts val="1200"/>
                        </a:spcBef>
                        <a:spcAft>
                          <a:spcPts val="1200"/>
                        </a:spcAft>
                        <a:buNone/>
                      </a:pPr>
                      <a:r>
                        <a:t/>
                      </a:r>
                      <a:endParaRPr sz="1500">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47" name="Google Shape;147;p25"/>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Challenges</a:t>
            </a:r>
            <a:r>
              <a:rPr lang="en" sz="3111">
                <a:solidFill>
                  <a:srgbClr val="EFEFEF"/>
                </a:solidFill>
                <a:latin typeface="Alegreya"/>
                <a:ea typeface="Alegreya"/>
                <a:cs typeface="Alegreya"/>
                <a:sym typeface="Alegreya"/>
              </a:rPr>
              <a:t> </a:t>
            </a:r>
            <a:endParaRPr sz="4311">
              <a:solidFill>
                <a:srgbClr val="EFEFE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26"/>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Libraries</a:t>
                      </a:r>
                      <a:r>
                        <a:rPr lang="en" sz="1600">
                          <a:solidFill>
                            <a:schemeClr val="accent1"/>
                          </a:solidFill>
                          <a:latin typeface="Alegreya SemiBold"/>
                          <a:ea typeface="Alegreya SemiBold"/>
                          <a:cs typeface="Alegreya SemiBold"/>
                          <a:sym typeface="Alegreya SemiBold"/>
                        </a:rPr>
                        <a: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JUnit</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Serenity</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Mockito</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React’s Testing Library</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Types</a:t>
                      </a:r>
                      <a:r>
                        <a:rPr lang="en" sz="1600">
                          <a:solidFill>
                            <a:schemeClr val="accent1"/>
                          </a:solidFill>
                          <a:latin typeface="Alegreya SemiBold"/>
                          <a:ea typeface="Alegreya SemiBold"/>
                          <a:cs typeface="Alegreya SemiBold"/>
                          <a:sym typeface="Alegreya SemiBold"/>
                        </a:rPr>
                        <a: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Unit</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System</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Acceptance</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Beta Testing since April 7th</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Process</a:t>
                      </a:r>
                      <a:r>
                        <a:rPr lang="en" sz="1600">
                          <a:solidFill>
                            <a:schemeClr val="accent1"/>
                          </a:solidFill>
                          <a:latin typeface="Alegreya SemiBold"/>
                          <a:ea typeface="Alegreya SemiBold"/>
                          <a:cs typeface="Alegreya SemiBold"/>
                          <a:sym typeface="Alegreya SemiBold"/>
                        </a:rPr>
                        <a: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Tests run in Build and Pipeline</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Manual testing to ensure functionality</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Reviews and Approvals before merges</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53" name="Google Shape;153;p26"/>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Testing</a:t>
            </a:r>
            <a:endParaRPr sz="4311">
              <a:solidFill>
                <a:srgbClr val="EFEFEF"/>
              </a:solidFill>
            </a:endParaRPr>
          </a:p>
        </p:txBody>
      </p:sp>
      <p:pic>
        <p:nvPicPr>
          <p:cNvPr id="154" name="Google Shape;154;p26"/>
          <p:cNvPicPr preferRelativeResize="0"/>
          <p:nvPr/>
        </p:nvPicPr>
        <p:blipFill>
          <a:blip r:embed="rId4">
            <a:alphaModFix/>
          </a:blip>
          <a:stretch>
            <a:fillRect/>
          </a:stretch>
        </p:blipFill>
        <p:spPr>
          <a:xfrm>
            <a:off x="4091075" y="2419676"/>
            <a:ext cx="4771150" cy="1059550"/>
          </a:xfrm>
          <a:prstGeom prst="rect">
            <a:avLst/>
          </a:prstGeom>
          <a:noFill/>
          <a:ln>
            <a:noFill/>
          </a:ln>
        </p:spPr>
      </p:pic>
      <p:pic>
        <p:nvPicPr>
          <p:cNvPr id="155" name="Google Shape;155;p26"/>
          <p:cNvPicPr preferRelativeResize="0"/>
          <p:nvPr/>
        </p:nvPicPr>
        <p:blipFill>
          <a:blip r:embed="rId5">
            <a:alphaModFix/>
          </a:blip>
          <a:stretch>
            <a:fillRect/>
          </a:stretch>
        </p:blipFill>
        <p:spPr>
          <a:xfrm>
            <a:off x="4964199" y="3542500"/>
            <a:ext cx="2819976" cy="154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27"/>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Progress</a:t>
                      </a:r>
                      <a:r>
                        <a:rPr lang="en" sz="1600">
                          <a:solidFill>
                            <a:schemeClr val="accent1"/>
                          </a:solidFill>
                          <a:latin typeface="Alegreya SemiBold"/>
                          <a:ea typeface="Alegreya SemiBold"/>
                          <a:cs typeface="Alegreya SemiBold"/>
                          <a:sym typeface="Alegreya SemiBold"/>
                        </a:rPr>
                        <a: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We were able to complete the original goal of building an easily maintainable website for Reiman Gardens</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Management of website requires little to no code knowledge</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Mobile design is fully implemented</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Advanced degree day calculator to replace Michigan State University’s</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Information displayed can help cultivators by given them pesticide times and bloom ranges </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Value:</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Provides open, easy access to information about Griffith Buck Roses and Reiman Gardens</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Future Client Goal</a:t>
                      </a:r>
                      <a:r>
                        <a:rPr lang="en" sz="1600">
                          <a:solidFill>
                            <a:schemeClr val="accent1"/>
                          </a:solidFill>
                          <a:latin typeface="Alegreya SemiBold"/>
                          <a:ea typeface="Alegreya SemiBold"/>
                          <a:cs typeface="Alegreya SemiBold"/>
                          <a:sym typeface="Alegreya SemiBold"/>
                        </a:rPr>
                        <a: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CSV Upload</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Better Image Storage Solution</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Dynamic Linking</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Cloud Architecture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61" name="Google Shape;161;p27"/>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Conclusions</a:t>
            </a:r>
            <a:endParaRPr sz="4311">
              <a:solidFill>
                <a:srgbClr val="EFEFE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Alegreya"/>
                <a:ea typeface="Alegreya"/>
                <a:cs typeface="Alegreya"/>
                <a:sym typeface="Alegreya"/>
              </a:rPr>
              <a:t>Questions?</a:t>
            </a:r>
            <a:endParaRPr>
              <a:latin typeface="Alegreya"/>
              <a:ea typeface="Alegreya"/>
              <a:cs typeface="Alegreya"/>
              <a:sym typeface="Alegrey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ctrTitle"/>
          </p:nvPr>
        </p:nvSpPr>
        <p:spPr>
          <a:xfrm>
            <a:off x="1004850" y="1079950"/>
            <a:ext cx="7134300" cy="170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Alegreya"/>
                <a:ea typeface="Alegreya"/>
                <a:cs typeface="Alegreya"/>
                <a:sym typeface="Alegreya"/>
              </a:rPr>
              <a:t>Thank You!</a:t>
            </a:r>
            <a:endParaRPr>
              <a:latin typeface="Alegreya"/>
              <a:ea typeface="Alegreya"/>
              <a:cs typeface="Alegreya"/>
              <a:sym typeface="Alegreya"/>
            </a:endParaRPr>
          </a:p>
        </p:txBody>
      </p:sp>
      <p:sp>
        <p:nvSpPr>
          <p:cNvPr id="172" name="Google Shape;172;p29"/>
          <p:cNvSpPr txBox="1"/>
          <p:nvPr>
            <p:ph idx="1" type="subTitle"/>
          </p:nvPr>
        </p:nvSpPr>
        <p:spPr>
          <a:xfrm>
            <a:off x="1030500" y="3897875"/>
            <a:ext cx="70830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u="sng">
                <a:solidFill>
                  <a:schemeClr val="lt1"/>
                </a:solidFill>
                <a:hlinkClick r:id="rId3">
                  <a:extLst>
                    <a:ext uri="{A12FA001-AC4F-418D-AE19-62706E023703}">
                      <ahyp:hlinkClr val="tx"/>
                    </a:ext>
                  </a:extLst>
                </a:hlinkClick>
              </a:rPr>
              <a:t>https://sdmay24-41.sd.ece.iastate.edu</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87900" y="115000"/>
            <a:ext cx="7688400" cy="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EFEFEF"/>
                </a:solidFill>
                <a:latin typeface="Alegreya"/>
                <a:ea typeface="Alegreya"/>
                <a:cs typeface="Alegreya"/>
                <a:sym typeface="Alegreya"/>
              </a:rPr>
              <a:t>Who are We?</a:t>
            </a:r>
            <a:endParaRPr sz="3000">
              <a:solidFill>
                <a:srgbClr val="EFEFEF"/>
              </a:solidFill>
              <a:latin typeface="Alegreya"/>
              <a:ea typeface="Alegreya"/>
              <a:cs typeface="Alegreya"/>
              <a:sym typeface="Alegreya"/>
            </a:endParaRPr>
          </a:p>
        </p:txBody>
      </p:sp>
      <p:sp>
        <p:nvSpPr>
          <p:cNvPr id="178" name="Google Shape;178;p30"/>
          <p:cNvSpPr txBox="1"/>
          <p:nvPr>
            <p:ph idx="1" type="body"/>
          </p:nvPr>
        </p:nvSpPr>
        <p:spPr>
          <a:xfrm>
            <a:off x="0" y="919500"/>
            <a:ext cx="9144000" cy="4224000"/>
          </a:xfrm>
          <a:prstGeom prst="rect">
            <a:avLst/>
          </a:prstGeom>
          <a:solidFill>
            <a:srgbClr val="FFFFFF"/>
          </a:solidFill>
        </p:spPr>
        <p:txBody>
          <a:bodyPr anchorCtr="0" anchor="t" bIns="91425" lIns="914400" spcFirstLastPara="1" rIns="914400" wrap="square" tIns="365750">
            <a:noAutofit/>
          </a:bodyPr>
          <a:lstStyle/>
          <a:p>
            <a:pPr indent="0" lvl="0" marL="0" rtl="0" algn="l">
              <a:spcBef>
                <a:spcPts val="0"/>
              </a:spcBef>
              <a:spcAft>
                <a:spcPts val="0"/>
              </a:spcAft>
              <a:buNone/>
            </a:pPr>
            <a:r>
              <a:rPr lang="en" sz="1800">
                <a:solidFill>
                  <a:srgbClr val="000000"/>
                </a:solidFill>
                <a:latin typeface="Alegreya Medium"/>
                <a:ea typeface="Alegreya Medium"/>
                <a:cs typeface="Alegreya Medium"/>
                <a:sym typeface="Alegreya Medium"/>
              </a:rPr>
              <a:t>Amy Hartjen </a:t>
            </a:r>
            <a:r>
              <a:rPr lang="en" sz="1800">
                <a:solidFill>
                  <a:srgbClr val="000000"/>
                </a:solidFill>
                <a:latin typeface="Alegreya"/>
                <a:ea typeface="Alegreya"/>
                <a:cs typeface="Alegreya"/>
                <a:sym typeface="Alegreya"/>
              </a:rPr>
              <a:t>- Client Interaction, Organization, Frontend Design</a:t>
            </a:r>
            <a:endParaRPr sz="1800">
              <a:solidFill>
                <a:srgbClr val="000000"/>
              </a:solidFill>
              <a:latin typeface="Alegreya"/>
              <a:ea typeface="Alegreya"/>
              <a:cs typeface="Alegreya"/>
              <a:sym typeface="Alegreya"/>
            </a:endParaRPr>
          </a:p>
          <a:p>
            <a:pPr indent="0" lvl="0" marL="0" rtl="0" algn="l">
              <a:spcBef>
                <a:spcPts val="1200"/>
              </a:spcBef>
              <a:spcAft>
                <a:spcPts val="0"/>
              </a:spcAft>
              <a:buNone/>
            </a:pPr>
            <a:r>
              <a:rPr lang="en" sz="1800">
                <a:solidFill>
                  <a:srgbClr val="000000"/>
                </a:solidFill>
                <a:latin typeface="Alegreya Medium"/>
                <a:ea typeface="Alegreya Medium"/>
                <a:cs typeface="Alegreya Medium"/>
                <a:sym typeface="Alegreya Medium"/>
              </a:rPr>
              <a:t>Erik Sandberg </a:t>
            </a:r>
            <a:r>
              <a:rPr lang="en" sz="1800">
                <a:solidFill>
                  <a:srgbClr val="000000"/>
                </a:solidFill>
                <a:latin typeface="Alegreya"/>
                <a:ea typeface="Alegreya"/>
                <a:cs typeface="Alegreya"/>
                <a:sym typeface="Alegreya"/>
              </a:rPr>
              <a:t>- Full-Stack, Database Administrator</a:t>
            </a:r>
            <a:endParaRPr sz="1800">
              <a:solidFill>
                <a:srgbClr val="000000"/>
              </a:solidFill>
              <a:latin typeface="Alegreya"/>
              <a:ea typeface="Alegreya"/>
              <a:cs typeface="Alegreya"/>
              <a:sym typeface="Alegreya"/>
            </a:endParaRPr>
          </a:p>
          <a:p>
            <a:pPr indent="0" lvl="0" marL="0" rtl="0" algn="l">
              <a:spcBef>
                <a:spcPts val="1200"/>
              </a:spcBef>
              <a:spcAft>
                <a:spcPts val="0"/>
              </a:spcAft>
              <a:buNone/>
            </a:pPr>
            <a:r>
              <a:rPr lang="en" sz="1800">
                <a:solidFill>
                  <a:srgbClr val="000000"/>
                </a:solidFill>
                <a:latin typeface="Alegreya Medium"/>
                <a:ea typeface="Alegreya Medium"/>
                <a:cs typeface="Alegreya Medium"/>
                <a:sym typeface="Alegreya Medium"/>
              </a:rPr>
              <a:t>Devin Amdahl </a:t>
            </a:r>
            <a:r>
              <a:rPr lang="en" sz="1800">
                <a:solidFill>
                  <a:srgbClr val="000000"/>
                </a:solidFill>
                <a:latin typeface="Alegreya"/>
                <a:ea typeface="Alegreya"/>
                <a:cs typeface="Alegreya"/>
                <a:sym typeface="Alegreya"/>
              </a:rPr>
              <a:t>- DevOps</a:t>
            </a:r>
            <a:r>
              <a:rPr lang="en" sz="1800">
                <a:solidFill>
                  <a:srgbClr val="000000"/>
                </a:solidFill>
                <a:latin typeface="Alegreya"/>
                <a:ea typeface="Alegreya"/>
                <a:cs typeface="Alegreya"/>
                <a:sym typeface="Alegreya"/>
              </a:rPr>
              <a:t>,</a:t>
            </a:r>
            <a:r>
              <a:rPr lang="en" sz="1800">
                <a:solidFill>
                  <a:srgbClr val="000000"/>
                </a:solidFill>
                <a:latin typeface="Alegreya"/>
                <a:ea typeface="Alegreya"/>
                <a:cs typeface="Alegreya"/>
                <a:sym typeface="Alegreya"/>
              </a:rPr>
              <a:t> Scrum Master, Full-Stack</a:t>
            </a:r>
            <a:endParaRPr sz="1800">
              <a:solidFill>
                <a:srgbClr val="000000"/>
              </a:solidFill>
              <a:latin typeface="Alegreya"/>
              <a:ea typeface="Alegreya"/>
              <a:cs typeface="Alegreya"/>
              <a:sym typeface="Alegreya"/>
            </a:endParaRPr>
          </a:p>
          <a:p>
            <a:pPr indent="0" lvl="0" marL="0" rtl="0" algn="l">
              <a:spcBef>
                <a:spcPts val="1200"/>
              </a:spcBef>
              <a:spcAft>
                <a:spcPts val="0"/>
              </a:spcAft>
              <a:buNone/>
            </a:pPr>
            <a:r>
              <a:rPr lang="en" sz="1800">
                <a:solidFill>
                  <a:srgbClr val="000000"/>
                </a:solidFill>
                <a:latin typeface="Alegreya Medium"/>
                <a:ea typeface="Alegreya Medium"/>
                <a:cs typeface="Alegreya Medium"/>
                <a:sym typeface="Alegreya Medium"/>
              </a:rPr>
              <a:t>Patrick Origer</a:t>
            </a:r>
            <a:r>
              <a:rPr lang="en" sz="1800">
                <a:solidFill>
                  <a:srgbClr val="000000"/>
                </a:solidFill>
                <a:latin typeface="Alegreya"/>
                <a:ea typeface="Alegreya"/>
                <a:cs typeface="Alegreya"/>
                <a:sym typeface="Alegreya"/>
              </a:rPr>
              <a:t> - Research, Third Party Manager, Degree Days</a:t>
            </a:r>
            <a:endParaRPr sz="1800">
              <a:solidFill>
                <a:srgbClr val="000000"/>
              </a:solidFill>
              <a:latin typeface="Alegreya"/>
              <a:ea typeface="Alegreya"/>
              <a:cs typeface="Alegreya"/>
              <a:sym typeface="Alegreya"/>
            </a:endParaRPr>
          </a:p>
          <a:p>
            <a:pPr indent="0" lvl="0" marL="0" rtl="0" algn="l">
              <a:spcBef>
                <a:spcPts val="1200"/>
              </a:spcBef>
              <a:spcAft>
                <a:spcPts val="0"/>
              </a:spcAft>
              <a:buNone/>
            </a:pPr>
            <a:r>
              <a:rPr lang="en" sz="1800">
                <a:solidFill>
                  <a:srgbClr val="000000"/>
                </a:solidFill>
                <a:latin typeface="Alegreya Medium"/>
                <a:ea typeface="Alegreya Medium"/>
                <a:cs typeface="Alegreya Medium"/>
                <a:sym typeface="Alegreya Medium"/>
              </a:rPr>
              <a:t>Alex Reynolds</a:t>
            </a:r>
            <a:r>
              <a:rPr lang="en" sz="1800">
                <a:solidFill>
                  <a:srgbClr val="000000"/>
                </a:solidFill>
                <a:latin typeface="Alegreya"/>
                <a:ea typeface="Alegreya"/>
                <a:cs typeface="Alegreya"/>
                <a:sym typeface="Alegreya"/>
              </a:rPr>
              <a:t> - Frontend Lead</a:t>
            </a:r>
            <a:endParaRPr sz="1800">
              <a:solidFill>
                <a:srgbClr val="000000"/>
              </a:solidFill>
              <a:latin typeface="Alegreya"/>
              <a:ea typeface="Alegreya"/>
              <a:cs typeface="Alegreya"/>
              <a:sym typeface="Alegreya"/>
            </a:endParaRPr>
          </a:p>
          <a:p>
            <a:pPr indent="0" lvl="0" marL="0" rtl="0" algn="l">
              <a:spcBef>
                <a:spcPts val="1200"/>
              </a:spcBef>
              <a:spcAft>
                <a:spcPts val="0"/>
              </a:spcAft>
              <a:buNone/>
            </a:pPr>
            <a:r>
              <a:rPr lang="en" sz="1800">
                <a:solidFill>
                  <a:srgbClr val="000000"/>
                </a:solidFill>
                <a:latin typeface="Alegreya Medium"/>
                <a:ea typeface="Alegreya Medium"/>
                <a:cs typeface="Alegreya Medium"/>
                <a:sym typeface="Alegreya Medium"/>
              </a:rPr>
              <a:t>Greg Carter</a:t>
            </a:r>
            <a:r>
              <a:rPr lang="en" sz="1800">
                <a:solidFill>
                  <a:srgbClr val="000000"/>
                </a:solidFill>
                <a:latin typeface="Alegreya"/>
                <a:ea typeface="Alegreya"/>
                <a:cs typeface="Alegreya"/>
                <a:sym typeface="Alegreya"/>
              </a:rPr>
              <a:t> - Full-Stack, Connections, Backend</a:t>
            </a:r>
            <a:endParaRPr sz="1800">
              <a:solidFill>
                <a:srgbClr val="000000"/>
              </a:solidFill>
              <a:latin typeface="Alegreya"/>
              <a:ea typeface="Alegreya"/>
              <a:cs typeface="Alegreya"/>
              <a:sym typeface="Alegreya"/>
            </a:endParaRPr>
          </a:p>
          <a:p>
            <a:pPr indent="0" lvl="0" marL="0" rtl="0" algn="l">
              <a:spcBef>
                <a:spcPts val="1200"/>
              </a:spcBef>
              <a:spcAft>
                <a:spcPts val="1200"/>
              </a:spcAft>
              <a:buNone/>
            </a:pPr>
            <a:r>
              <a:rPr lang="en" sz="1800">
                <a:solidFill>
                  <a:srgbClr val="000000"/>
                </a:solidFill>
                <a:latin typeface="Alegreya Medium"/>
                <a:ea typeface="Alegreya Medium"/>
                <a:cs typeface="Alegreya Medium"/>
                <a:sym typeface="Alegreya Medium"/>
              </a:rPr>
              <a:t>Logan Schmit </a:t>
            </a:r>
            <a:r>
              <a:rPr lang="en" sz="1800">
                <a:solidFill>
                  <a:srgbClr val="000000"/>
                </a:solidFill>
                <a:latin typeface="Alegreya"/>
                <a:ea typeface="Alegreya"/>
                <a:cs typeface="Alegreya"/>
                <a:sym typeface="Alegreya"/>
              </a:rPr>
              <a:t>- Backend Helper, </a:t>
            </a:r>
            <a:r>
              <a:rPr lang="en" sz="1800">
                <a:solidFill>
                  <a:srgbClr val="000000"/>
                </a:solidFill>
                <a:latin typeface="Alegreya"/>
                <a:ea typeface="Alegreya"/>
                <a:cs typeface="Alegreya"/>
                <a:sym typeface="Alegreya"/>
              </a:rPr>
              <a:t>Lead Testing</a:t>
            </a:r>
            <a:endParaRPr sz="1800">
              <a:solidFill>
                <a:srgbClr val="000000"/>
              </a:solidFill>
              <a:latin typeface="Alegreya"/>
              <a:ea typeface="Alegreya"/>
              <a:cs typeface="Alegrey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11700" y="116075"/>
            <a:ext cx="8520600" cy="6132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3000">
                <a:solidFill>
                  <a:srgbClr val="F3F3F3"/>
                </a:solidFill>
                <a:latin typeface="Alegreya"/>
                <a:ea typeface="Alegreya"/>
                <a:cs typeface="Alegreya"/>
                <a:sym typeface="Alegreya"/>
              </a:rPr>
              <a:t>Introduction</a:t>
            </a:r>
            <a:endParaRPr b="1" sz="3000">
              <a:solidFill>
                <a:srgbClr val="F3F3F3"/>
              </a:solidFill>
              <a:latin typeface="Alegreya"/>
              <a:ea typeface="Alegreya"/>
              <a:cs typeface="Alegreya"/>
              <a:sym typeface="Alegreya"/>
            </a:endParaRPr>
          </a:p>
        </p:txBody>
      </p:sp>
      <p:sp>
        <p:nvSpPr>
          <p:cNvPr id="64" name="Google Shape;64;p14"/>
          <p:cNvSpPr txBox="1"/>
          <p:nvPr/>
        </p:nvSpPr>
        <p:spPr>
          <a:xfrm>
            <a:off x="-100" y="904600"/>
            <a:ext cx="9144000" cy="4238700"/>
          </a:xfrm>
          <a:prstGeom prst="rect">
            <a:avLst/>
          </a:prstGeom>
          <a:solidFill>
            <a:schemeClr val="lt1"/>
          </a:solidFill>
          <a:ln>
            <a:noFill/>
          </a:ln>
        </p:spPr>
        <p:txBody>
          <a:bodyPr anchorCtr="0" anchor="t" bIns="91425" lIns="457200" spcFirstLastPara="1" rIns="3200400" wrap="square" tIns="365750">
            <a:noAutofit/>
          </a:bodyPr>
          <a:lstStyle/>
          <a:p>
            <a:pPr indent="0" lvl="0" marL="0" rtl="0" algn="l">
              <a:lnSpc>
                <a:spcPct val="115000"/>
              </a:lnSpc>
              <a:spcBef>
                <a:spcPts val="0"/>
              </a:spcBef>
              <a:spcAft>
                <a:spcPts val="0"/>
              </a:spcAft>
              <a:buNone/>
            </a:pPr>
            <a:r>
              <a:rPr lang="en" sz="1800">
                <a:solidFill>
                  <a:schemeClr val="accent1"/>
                </a:solidFill>
                <a:latin typeface="Alegreya SemiBold"/>
                <a:ea typeface="Alegreya SemiBold"/>
                <a:cs typeface="Alegreya SemiBold"/>
                <a:sym typeface="Alegreya SemiBold"/>
              </a:rPr>
              <a:t>Project</a:t>
            </a:r>
            <a:r>
              <a:rPr lang="en" sz="1600">
                <a:solidFill>
                  <a:schemeClr val="accent1"/>
                </a:solidFill>
                <a:latin typeface="Alegreya"/>
                <a:ea typeface="Alegreya"/>
                <a:cs typeface="Alegreya"/>
                <a:sym typeface="Alegreya"/>
              </a:rPr>
              <a:t>: Informative website on the unique roses created by Dr. Griffith Buck which are stored at Reiman Gardens</a:t>
            </a:r>
            <a:endParaRPr sz="1600">
              <a:solidFill>
                <a:schemeClr val="accent1"/>
              </a:solidFill>
              <a:latin typeface="Alegreya"/>
              <a:ea typeface="Alegreya"/>
              <a:cs typeface="Alegreya"/>
              <a:sym typeface="Alegreya"/>
            </a:endParaRPr>
          </a:p>
          <a:p>
            <a:pPr indent="0" lvl="0" marL="0" rtl="0" algn="l">
              <a:lnSpc>
                <a:spcPct val="115000"/>
              </a:lnSpc>
              <a:spcBef>
                <a:spcPts val="1200"/>
              </a:spcBef>
              <a:spcAft>
                <a:spcPts val="0"/>
              </a:spcAft>
              <a:buNone/>
            </a:pPr>
            <a:r>
              <a:rPr lang="en" sz="1800">
                <a:solidFill>
                  <a:schemeClr val="accent1"/>
                </a:solidFill>
                <a:latin typeface="Alegreya SemiBold"/>
                <a:ea typeface="Alegreya SemiBold"/>
                <a:cs typeface="Alegreya SemiBold"/>
                <a:sym typeface="Alegreya SemiBold"/>
              </a:rPr>
              <a:t>Objective</a:t>
            </a:r>
            <a:r>
              <a:rPr lang="en" sz="1800">
                <a:solidFill>
                  <a:schemeClr val="accent1"/>
                </a:solidFill>
                <a:latin typeface="Alegreya"/>
                <a:ea typeface="Alegreya"/>
                <a:cs typeface="Alegreya"/>
                <a:sym typeface="Alegreya"/>
              </a:rPr>
              <a:t>: </a:t>
            </a:r>
            <a:endParaRPr sz="1800">
              <a:solidFill>
                <a:schemeClr val="accent1"/>
              </a:solidFill>
              <a:latin typeface="Alegreya"/>
              <a:ea typeface="Alegreya"/>
              <a:cs typeface="Alegreya"/>
              <a:sym typeface="Alegreya"/>
            </a:endParaRPr>
          </a:p>
          <a:p>
            <a:pPr indent="-330200" lvl="0" marL="457200" rtl="0" algn="l">
              <a:lnSpc>
                <a:spcPct val="115000"/>
              </a:lnSpc>
              <a:spcBef>
                <a:spcPts val="0"/>
              </a:spcBef>
              <a:spcAft>
                <a:spcPts val="0"/>
              </a:spcAft>
              <a:buClr>
                <a:schemeClr val="accent1"/>
              </a:buClr>
              <a:buSzPts val="1600"/>
              <a:buFont typeface="Alegreya"/>
              <a:buChar char="●"/>
            </a:pPr>
            <a:r>
              <a:rPr lang="en" sz="1600">
                <a:solidFill>
                  <a:schemeClr val="accent1"/>
                </a:solidFill>
                <a:latin typeface="Alegreya"/>
                <a:ea typeface="Alegreya"/>
                <a:cs typeface="Alegreya"/>
                <a:sym typeface="Alegreya"/>
              </a:rPr>
              <a:t>Informative: Basic rose info, Griffith Buck and Reiman Gardens</a:t>
            </a:r>
            <a:endParaRPr sz="1600">
              <a:solidFill>
                <a:schemeClr val="accent1"/>
              </a:solidFill>
              <a:latin typeface="Alegreya"/>
              <a:ea typeface="Alegreya"/>
              <a:cs typeface="Alegreya"/>
              <a:sym typeface="Alegreya"/>
            </a:endParaRPr>
          </a:p>
          <a:p>
            <a:pPr indent="-330200" lvl="0" marL="457200" rtl="0" algn="l">
              <a:lnSpc>
                <a:spcPct val="115000"/>
              </a:lnSpc>
              <a:spcBef>
                <a:spcPts val="0"/>
              </a:spcBef>
              <a:spcAft>
                <a:spcPts val="0"/>
              </a:spcAft>
              <a:buClr>
                <a:schemeClr val="accent1"/>
              </a:buClr>
              <a:buSzPts val="1600"/>
              <a:buFont typeface="Alegreya"/>
              <a:buChar char="●"/>
            </a:pPr>
            <a:r>
              <a:rPr lang="en" sz="1600">
                <a:solidFill>
                  <a:schemeClr val="accent1"/>
                </a:solidFill>
                <a:latin typeface="Alegreya"/>
                <a:ea typeface="Alegreya"/>
                <a:cs typeface="Alegreya"/>
                <a:sym typeface="Alegreya"/>
              </a:rPr>
              <a:t>Maintainable: The website shall allow Reiman Garden employees to edit the website’s information via simple forms</a:t>
            </a:r>
            <a:endParaRPr sz="1600">
              <a:solidFill>
                <a:schemeClr val="accent1"/>
              </a:solidFill>
              <a:latin typeface="Alegreya"/>
              <a:ea typeface="Alegreya"/>
              <a:cs typeface="Alegreya"/>
              <a:sym typeface="Alegreya"/>
            </a:endParaRPr>
          </a:p>
          <a:p>
            <a:pPr indent="-330200" lvl="0" marL="457200" rtl="0" algn="l">
              <a:lnSpc>
                <a:spcPct val="115000"/>
              </a:lnSpc>
              <a:spcBef>
                <a:spcPts val="0"/>
              </a:spcBef>
              <a:spcAft>
                <a:spcPts val="0"/>
              </a:spcAft>
              <a:buClr>
                <a:schemeClr val="accent1"/>
              </a:buClr>
              <a:buSzPts val="1600"/>
              <a:buFont typeface="Alegreya"/>
              <a:buChar char="●"/>
            </a:pPr>
            <a:r>
              <a:rPr lang="en" sz="1600">
                <a:solidFill>
                  <a:schemeClr val="accent1"/>
                </a:solidFill>
                <a:latin typeface="Alegreya"/>
                <a:ea typeface="Alegreya"/>
                <a:cs typeface="Alegreya"/>
                <a:sym typeface="Alegreya"/>
              </a:rPr>
              <a:t>Mobile: The website needs to be structured for mobile applications</a:t>
            </a:r>
            <a:endParaRPr sz="1600">
              <a:solidFill>
                <a:schemeClr val="accent1"/>
              </a:solidFill>
              <a:latin typeface="Alegreya"/>
              <a:ea typeface="Alegreya"/>
              <a:cs typeface="Alegreya"/>
              <a:sym typeface="Alegreya"/>
            </a:endParaRPr>
          </a:p>
          <a:p>
            <a:pPr indent="-330200" lvl="0" marL="457200" rtl="0" algn="l">
              <a:lnSpc>
                <a:spcPct val="115000"/>
              </a:lnSpc>
              <a:spcBef>
                <a:spcPts val="0"/>
              </a:spcBef>
              <a:spcAft>
                <a:spcPts val="0"/>
              </a:spcAft>
              <a:buClr>
                <a:schemeClr val="accent1"/>
              </a:buClr>
              <a:buSzPts val="1600"/>
              <a:buFont typeface="Alegreya"/>
              <a:buChar char="●"/>
            </a:pPr>
            <a:r>
              <a:rPr lang="en" sz="1600">
                <a:solidFill>
                  <a:schemeClr val="accent1"/>
                </a:solidFill>
                <a:latin typeface="Alegreya"/>
                <a:ea typeface="Alegreya"/>
                <a:cs typeface="Alegreya"/>
                <a:sym typeface="Alegreya"/>
              </a:rPr>
              <a:t>Overall: Create a website to make the general public more aware and informed of the Griffith Buck roses in a highly readable way</a:t>
            </a:r>
            <a:endParaRPr sz="1600">
              <a:solidFill>
                <a:schemeClr val="accent1"/>
              </a:solidFill>
              <a:latin typeface="Alegreya"/>
              <a:ea typeface="Alegreya"/>
              <a:cs typeface="Alegreya"/>
              <a:sym typeface="Alegreya"/>
            </a:endParaRPr>
          </a:p>
        </p:txBody>
      </p:sp>
      <p:pic>
        <p:nvPicPr>
          <p:cNvPr id="65" name="Google Shape;65;p14"/>
          <p:cNvPicPr preferRelativeResize="0"/>
          <p:nvPr/>
        </p:nvPicPr>
        <p:blipFill>
          <a:blip r:embed="rId4">
            <a:alphaModFix/>
          </a:blip>
          <a:stretch>
            <a:fillRect/>
          </a:stretch>
        </p:blipFill>
        <p:spPr>
          <a:xfrm>
            <a:off x="6250088" y="1766650"/>
            <a:ext cx="2505075" cy="2514600"/>
          </a:xfrm>
          <a:prstGeom prst="rect">
            <a:avLst/>
          </a:prstGeom>
          <a:noFill/>
          <a:ln>
            <a:noFill/>
          </a:ln>
        </p:spPr>
      </p:pic>
      <p:sp>
        <p:nvSpPr>
          <p:cNvPr id="66" name="Google Shape;66;p14"/>
          <p:cNvSpPr txBox="1"/>
          <p:nvPr/>
        </p:nvSpPr>
        <p:spPr>
          <a:xfrm>
            <a:off x="4500600" y="4627650"/>
            <a:ext cx="46434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Alegreya SemiBold"/>
                <a:ea typeface="Alegreya SemiBold"/>
                <a:cs typeface="Alegreya SemiBold"/>
                <a:sym typeface="Alegreya SemiBold"/>
              </a:rPr>
              <a:t>http://griffithbuck.ece.iastate.edu:3000/Home</a:t>
            </a:r>
            <a:endParaRPr sz="1800">
              <a:solidFill>
                <a:schemeClr val="dk2"/>
              </a:solidFill>
              <a:latin typeface="Alegreya SemiBold"/>
              <a:ea typeface="Alegreya SemiBold"/>
              <a:cs typeface="Alegreya SemiBold"/>
              <a:sym typeface="Alegreya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311700" y="123550"/>
            <a:ext cx="8520600" cy="6132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3000">
                <a:solidFill>
                  <a:srgbClr val="EFEFEF"/>
                </a:solidFill>
                <a:latin typeface="Alegreya"/>
                <a:ea typeface="Alegreya"/>
                <a:cs typeface="Alegreya"/>
                <a:sym typeface="Alegreya"/>
              </a:rPr>
              <a:t>Users</a:t>
            </a:r>
            <a:endParaRPr sz="3000">
              <a:solidFill>
                <a:srgbClr val="EFEFEF"/>
              </a:solidFill>
              <a:latin typeface="Alegreya SemiBold"/>
              <a:ea typeface="Alegreya SemiBold"/>
              <a:cs typeface="Alegreya SemiBold"/>
              <a:sym typeface="Alegreya SemiBold"/>
            </a:endParaRPr>
          </a:p>
        </p:txBody>
      </p:sp>
      <p:graphicFrame>
        <p:nvGraphicFramePr>
          <p:cNvPr id="72" name="Google Shape;72;p15"/>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05000"/>
                        </a:lnSpc>
                        <a:spcBef>
                          <a:spcPts val="0"/>
                        </a:spcBef>
                        <a:spcAft>
                          <a:spcPts val="0"/>
                        </a:spcAft>
                        <a:buNone/>
                      </a:pPr>
                      <a:r>
                        <a:rPr lang="en" sz="1700">
                          <a:latin typeface="Alegreya SemiBold"/>
                          <a:ea typeface="Alegreya SemiBold"/>
                          <a:cs typeface="Alegreya SemiBold"/>
                          <a:sym typeface="Alegreya SemiBold"/>
                        </a:rPr>
                        <a:t>Who</a:t>
                      </a:r>
                      <a:r>
                        <a:rPr lang="en" sz="1954">
                          <a:latin typeface="Alegreya"/>
                          <a:ea typeface="Alegreya"/>
                          <a:cs typeface="Alegreya"/>
                          <a:sym typeface="Alegreya"/>
                        </a:rPr>
                        <a:t>:</a:t>
                      </a:r>
                      <a:endParaRPr sz="1954">
                        <a:latin typeface="Alegreya"/>
                        <a:ea typeface="Alegreya"/>
                        <a:cs typeface="Alegreya"/>
                        <a:sym typeface="Alegreya"/>
                      </a:endParaRPr>
                    </a:p>
                    <a:p>
                      <a:pPr indent="-323850" lvl="0" marL="457200" rtl="0" algn="l">
                        <a:lnSpc>
                          <a:spcPct val="105000"/>
                        </a:lnSpc>
                        <a:spcBef>
                          <a:spcPts val="1000"/>
                        </a:spcBef>
                        <a:spcAft>
                          <a:spcPts val="0"/>
                        </a:spcAft>
                        <a:buSzPts val="1500"/>
                        <a:buFont typeface="Alegreya"/>
                        <a:buChar char="●"/>
                      </a:pPr>
                      <a:r>
                        <a:rPr lang="en" sz="1500">
                          <a:latin typeface="Alegreya"/>
                          <a:ea typeface="Alegreya"/>
                          <a:cs typeface="Alegreya"/>
                          <a:sym typeface="Alegreya"/>
                        </a:rPr>
                        <a:t>Rose cultivators and Buck Rose enthusiasts</a:t>
                      </a:r>
                      <a:endParaRPr sz="1500">
                        <a:latin typeface="Alegreya"/>
                        <a:ea typeface="Alegreya"/>
                        <a:cs typeface="Alegreya"/>
                        <a:sym typeface="Alegreya"/>
                      </a:endParaRPr>
                    </a:p>
                    <a:p>
                      <a:pPr indent="-323850" lvl="0" marL="4572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Elderly</a:t>
                      </a:r>
                      <a:endParaRPr sz="1500">
                        <a:latin typeface="Alegreya"/>
                        <a:ea typeface="Alegreya"/>
                        <a:cs typeface="Alegreya"/>
                        <a:sym typeface="Alegreya"/>
                      </a:endParaRPr>
                    </a:p>
                    <a:p>
                      <a:pPr indent="-323850" lvl="0" marL="4572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Average user needs highly intuitive and user friendly website</a:t>
                      </a:r>
                      <a:endParaRPr sz="1500">
                        <a:latin typeface="Alegreya"/>
                        <a:ea typeface="Alegreya"/>
                        <a:cs typeface="Alegreya"/>
                        <a:sym typeface="Alegreya"/>
                      </a:endParaRPr>
                    </a:p>
                    <a:p>
                      <a:pPr indent="0" lvl="0" marL="0" rtl="0" algn="l">
                        <a:lnSpc>
                          <a:spcPct val="105000"/>
                        </a:lnSpc>
                        <a:spcBef>
                          <a:spcPts val="1200"/>
                        </a:spcBef>
                        <a:spcAft>
                          <a:spcPts val="0"/>
                        </a:spcAft>
                        <a:buNone/>
                      </a:pPr>
                      <a:r>
                        <a:rPr lang="en" sz="1700">
                          <a:latin typeface="Alegreya SemiBold"/>
                          <a:ea typeface="Alegreya SemiBold"/>
                          <a:cs typeface="Alegreya SemiBold"/>
                          <a:sym typeface="Alegreya SemiBold"/>
                        </a:rPr>
                        <a:t>Uses</a:t>
                      </a:r>
                      <a:r>
                        <a:rPr lang="en" sz="1500">
                          <a:latin typeface="Alegreya"/>
                          <a:ea typeface="Alegreya"/>
                          <a:cs typeface="Alegreya"/>
                          <a:sym typeface="Alegreya"/>
                        </a:rPr>
                        <a:t>:</a:t>
                      </a:r>
                      <a:endParaRPr sz="1500">
                        <a:latin typeface="Alegreya"/>
                        <a:ea typeface="Alegreya"/>
                        <a:cs typeface="Alegreya"/>
                        <a:sym typeface="Alegreya"/>
                      </a:endParaRPr>
                    </a:p>
                    <a:p>
                      <a:pPr indent="-323850" lvl="0" marL="457200" rtl="0" algn="l">
                        <a:lnSpc>
                          <a:spcPct val="105000"/>
                        </a:lnSpc>
                        <a:spcBef>
                          <a:spcPts val="1200"/>
                        </a:spcBef>
                        <a:spcAft>
                          <a:spcPts val="0"/>
                        </a:spcAft>
                        <a:buSzPts val="1500"/>
                        <a:buFont typeface="Alegreya"/>
                        <a:buChar char="●"/>
                      </a:pPr>
                      <a:r>
                        <a:rPr lang="en" sz="1500">
                          <a:latin typeface="Alegreya"/>
                          <a:ea typeface="Alegreya"/>
                          <a:cs typeface="Alegreya"/>
                          <a:sym typeface="Alegreya"/>
                        </a:rPr>
                        <a:t>Information gathering for specific roses</a:t>
                      </a:r>
                      <a:endParaRPr sz="1500">
                        <a:latin typeface="Alegreya"/>
                        <a:ea typeface="Alegreya"/>
                        <a:cs typeface="Alegreya"/>
                        <a:sym typeface="Alegreya"/>
                      </a:endParaRPr>
                    </a:p>
                    <a:p>
                      <a:pPr indent="-323850" lvl="0" marL="4572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Filter/search </a:t>
                      </a:r>
                      <a:endParaRPr sz="1500">
                        <a:latin typeface="Alegreya"/>
                        <a:ea typeface="Alegreya"/>
                        <a:cs typeface="Alegreya"/>
                        <a:sym typeface="Alegreya"/>
                      </a:endParaRPr>
                    </a:p>
                    <a:p>
                      <a:pPr indent="-323850" lvl="0" marL="4572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Plant Care</a:t>
                      </a:r>
                      <a:endParaRPr sz="1500">
                        <a:latin typeface="Alegreya"/>
                        <a:ea typeface="Alegreya"/>
                        <a:cs typeface="Alegreya"/>
                        <a:sym typeface="Alegreya"/>
                      </a:endParaRPr>
                    </a:p>
                    <a:p>
                      <a:pPr indent="-323850" lvl="1" marL="9144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Rose bloom</a:t>
                      </a:r>
                      <a:endParaRPr sz="1500">
                        <a:latin typeface="Alegreya"/>
                        <a:ea typeface="Alegreya"/>
                        <a:cs typeface="Alegreya"/>
                        <a:sym typeface="Alegreya"/>
                      </a:endParaRPr>
                    </a:p>
                    <a:p>
                      <a:pPr indent="-323850" lvl="1" marL="91440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Pest Appearance </a:t>
                      </a:r>
                      <a:endParaRPr sz="1500"/>
                    </a:p>
                  </a:txBody>
                  <a:tcPr marT="365750" marB="91425" marR="91425" marL="5143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marR="0" rtl="0" algn="l">
                        <a:lnSpc>
                          <a:spcPct val="105000"/>
                        </a:lnSpc>
                        <a:spcBef>
                          <a:spcPts val="0"/>
                        </a:spcBef>
                        <a:spcAft>
                          <a:spcPts val="0"/>
                        </a:spcAft>
                        <a:buNone/>
                      </a:pPr>
                      <a:r>
                        <a:rPr lang="en" sz="1700">
                          <a:latin typeface="Alegreya SemiBold"/>
                          <a:ea typeface="Alegreya SemiBold"/>
                          <a:cs typeface="Alegreya SemiBold"/>
                          <a:sym typeface="Alegreya SemiBold"/>
                        </a:rPr>
                        <a:t>Why</a:t>
                      </a:r>
                      <a:r>
                        <a:rPr lang="en" sz="1700">
                          <a:latin typeface="Alegreya"/>
                          <a:ea typeface="Alegreya"/>
                          <a:cs typeface="Alegreya"/>
                          <a:sym typeface="Alegreya"/>
                        </a:rPr>
                        <a:t>:</a:t>
                      </a:r>
                      <a:endParaRPr sz="1700">
                        <a:latin typeface="Alegreya"/>
                        <a:ea typeface="Alegreya"/>
                        <a:cs typeface="Alegreya"/>
                        <a:sym typeface="Alegreya"/>
                      </a:endParaRPr>
                    </a:p>
                    <a:p>
                      <a:pPr indent="-323850" lvl="0" marL="457200" marR="0" rtl="0" algn="l">
                        <a:lnSpc>
                          <a:spcPct val="105000"/>
                        </a:lnSpc>
                        <a:spcBef>
                          <a:spcPts val="1000"/>
                        </a:spcBef>
                        <a:spcAft>
                          <a:spcPts val="0"/>
                        </a:spcAft>
                        <a:buSzPts val="1500"/>
                        <a:buFont typeface="Alegreya"/>
                        <a:buChar char="●"/>
                      </a:pPr>
                      <a:r>
                        <a:rPr lang="en" sz="1500">
                          <a:latin typeface="Alegreya"/>
                          <a:ea typeface="Alegreya"/>
                          <a:cs typeface="Alegreya"/>
                          <a:sym typeface="Alegreya"/>
                        </a:rPr>
                        <a:t>Dr. Griffith Bucks famous research into plant hardiness and disease-resistance</a:t>
                      </a:r>
                      <a:endParaRPr sz="1500">
                        <a:latin typeface="Alegreya"/>
                        <a:ea typeface="Alegreya"/>
                        <a:cs typeface="Alegreya"/>
                        <a:sym typeface="Alegreya"/>
                      </a:endParaRPr>
                    </a:p>
                    <a:p>
                      <a:pPr indent="-323850" lvl="0" marL="457200" marR="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Over 60 industry sources including nurseries in the US, Canada, England, New Zealand, Denmark, Norway, and India</a:t>
                      </a:r>
                      <a:endParaRPr sz="1500">
                        <a:latin typeface="Alegreya"/>
                        <a:ea typeface="Alegreya"/>
                        <a:cs typeface="Alegreya"/>
                        <a:sym typeface="Alegreya"/>
                      </a:endParaRPr>
                    </a:p>
                    <a:p>
                      <a:pPr indent="0" lvl="0" marL="0" marR="0" rtl="0" algn="l">
                        <a:lnSpc>
                          <a:spcPct val="105000"/>
                        </a:lnSpc>
                        <a:spcBef>
                          <a:spcPts val="1200"/>
                        </a:spcBef>
                        <a:spcAft>
                          <a:spcPts val="0"/>
                        </a:spcAft>
                        <a:buNone/>
                      </a:pPr>
                      <a:r>
                        <a:rPr lang="en" sz="1700">
                          <a:latin typeface="Alegreya SemiBold"/>
                          <a:ea typeface="Alegreya SemiBold"/>
                          <a:cs typeface="Alegreya SemiBold"/>
                          <a:sym typeface="Alegreya SemiBold"/>
                        </a:rPr>
                        <a:t>Context</a:t>
                      </a:r>
                      <a:r>
                        <a:rPr lang="en" sz="1700">
                          <a:latin typeface="Alegreya"/>
                          <a:ea typeface="Alegreya"/>
                          <a:cs typeface="Alegreya"/>
                          <a:sym typeface="Alegreya"/>
                        </a:rPr>
                        <a:t>:</a:t>
                      </a:r>
                      <a:endParaRPr sz="1700">
                        <a:latin typeface="Alegreya"/>
                        <a:ea typeface="Alegreya"/>
                        <a:cs typeface="Alegreya"/>
                        <a:sym typeface="Alegreya"/>
                      </a:endParaRPr>
                    </a:p>
                    <a:p>
                      <a:pPr indent="-323850" lvl="0" marL="457200" marR="0" rtl="0" algn="l">
                        <a:lnSpc>
                          <a:spcPct val="105000"/>
                        </a:lnSpc>
                        <a:spcBef>
                          <a:spcPts val="1000"/>
                        </a:spcBef>
                        <a:spcAft>
                          <a:spcPts val="0"/>
                        </a:spcAft>
                        <a:buSzPts val="1500"/>
                        <a:buFont typeface="Alegreya"/>
                        <a:buChar char="●"/>
                      </a:pPr>
                      <a:r>
                        <a:rPr lang="en" sz="1500">
                          <a:latin typeface="Alegreya"/>
                          <a:ea typeface="Alegreya"/>
                          <a:cs typeface="Alegreya"/>
                          <a:sym typeface="Alegreya"/>
                        </a:rPr>
                        <a:t>Global Impact: The public will be able to learn about the roses as well as get help with cultivation and maintenance</a:t>
                      </a:r>
                      <a:endParaRPr sz="1500">
                        <a:latin typeface="Alegreya"/>
                        <a:ea typeface="Alegreya"/>
                        <a:cs typeface="Alegreya"/>
                        <a:sym typeface="Alegreya"/>
                      </a:endParaRPr>
                    </a:p>
                    <a:p>
                      <a:pPr indent="-323850" lvl="0" marL="457200" marR="0" rtl="0" algn="l">
                        <a:lnSpc>
                          <a:spcPct val="105000"/>
                        </a:lnSpc>
                        <a:spcBef>
                          <a:spcPts val="0"/>
                        </a:spcBef>
                        <a:spcAft>
                          <a:spcPts val="0"/>
                        </a:spcAft>
                        <a:buSzPts val="1500"/>
                        <a:buFont typeface="Alegreya"/>
                        <a:buChar char="●"/>
                      </a:pPr>
                      <a:r>
                        <a:rPr lang="en" sz="1500">
                          <a:latin typeface="Alegreya"/>
                          <a:ea typeface="Alegreya"/>
                          <a:cs typeface="Alegreya"/>
                          <a:sym typeface="Alegreya"/>
                        </a:rPr>
                        <a:t>Economic Impact: Marketing for Reiman Gardens and Buck Rose vendors</a:t>
                      </a:r>
                      <a:endParaRPr sz="1500">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aphicFrame>
        <p:nvGraphicFramePr>
          <p:cNvPr id="77" name="Google Shape;77;p16"/>
          <p:cNvGraphicFramePr/>
          <p:nvPr/>
        </p:nvGraphicFramePr>
        <p:xfrm>
          <a:off x="0" y="904950"/>
          <a:ext cx="3000000" cy="3000000"/>
        </p:xfrm>
        <a:graphic>
          <a:graphicData uri="http://schemas.openxmlformats.org/drawingml/2006/table">
            <a:tbl>
              <a:tblPr>
                <a:noFill/>
                <a:tableStyleId>{B4172422-432E-4F10-8ECA-859A6E74C4BE}</a:tableStyleId>
              </a:tblPr>
              <a:tblGrid>
                <a:gridCol w="2905350"/>
                <a:gridCol w="2268000"/>
                <a:gridCol w="397065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Project Management:</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Github</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Discord</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Design Tools:</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Figma</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LucidChart</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Draw.io</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Frontend Stack:</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React.js</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Axios</a:t>
                      </a:r>
                      <a:endParaRPr sz="1500">
                        <a:latin typeface="Alegreya"/>
                        <a:ea typeface="Alegreya"/>
                        <a:cs typeface="Alegreya"/>
                        <a:sym typeface="Alegreya"/>
                      </a:endParaRPr>
                    </a:p>
                    <a:p>
                      <a:pPr indent="-323850" lvl="0" marL="457200" rtl="0" algn="l">
                        <a:lnSpc>
                          <a:spcPct val="115000"/>
                        </a:lnSpc>
                        <a:spcBef>
                          <a:spcPts val="0"/>
                        </a:spcBef>
                        <a:spcAft>
                          <a:spcPts val="0"/>
                        </a:spcAft>
                        <a:buSzPts val="1500"/>
                        <a:buFont typeface="Alegreya"/>
                        <a:buChar char="●"/>
                      </a:pPr>
                      <a:r>
                        <a:rPr lang="en" sz="1500">
                          <a:latin typeface="Alegreya"/>
                          <a:ea typeface="Alegreya"/>
                          <a:cs typeface="Alegreya"/>
                          <a:sym typeface="Alegreya"/>
                        </a:rPr>
                        <a:t>Bootstrap</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Database:</a:t>
                      </a:r>
                      <a:endParaRPr sz="16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MySQL</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Flower Information</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Page Information</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Vendor statuses</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Backend Stack:</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Docker</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MySQL</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JPA</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Spring/Boot</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Hibernate</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Lombok</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Spring Data</a:t>
                      </a:r>
                      <a:endParaRPr sz="1500">
                        <a:solidFill>
                          <a:schemeClr val="accent1"/>
                        </a:solidFill>
                        <a:latin typeface="Alegreya"/>
                        <a:ea typeface="Alegreya"/>
                        <a:cs typeface="Alegreya"/>
                        <a:sym typeface="Alegreya"/>
                      </a:endParaRPr>
                    </a:p>
                  </a:txBody>
                  <a:tcPr marT="365750" marB="91425" marR="91425"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1200"/>
                        </a:spcBef>
                        <a:spcAft>
                          <a:spcPts val="0"/>
                        </a:spcAft>
                        <a:buNone/>
                      </a:pPr>
                      <a:r>
                        <a:t/>
                      </a:r>
                      <a:endParaRPr sz="1600">
                        <a:solidFill>
                          <a:schemeClr val="accent1"/>
                        </a:solidFill>
                        <a:latin typeface="Alegreya SemiBold"/>
                        <a:ea typeface="Alegreya SemiBold"/>
                        <a:cs typeface="Alegreya SemiBold"/>
                        <a:sym typeface="Alegreya SemiBold"/>
                      </a:endParaRPr>
                    </a:p>
                    <a:p>
                      <a:pPr indent="0" lvl="0" marL="0" rtl="0" algn="l">
                        <a:lnSpc>
                          <a:spcPct val="115000"/>
                        </a:lnSpc>
                        <a:spcBef>
                          <a:spcPts val="0"/>
                        </a:spcBef>
                        <a:spcAft>
                          <a:spcPts val="120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78" name="Google Shape;78;p16"/>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Project Overview</a:t>
            </a:r>
            <a:endParaRPr sz="4311">
              <a:solidFill>
                <a:srgbClr val="EFEFEF"/>
              </a:solidFill>
            </a:endParaRPr>
          </a:p>
        </p:txBody>
      </p:sp>
      <p:pic>
        <p:nvPicPr>
          <p:cNvPr id="79" name="Google Shape;79;p16"/>
          <p:cNvPicPr preferRelativeResize="0"/>
          <p:nvPr/>
        </p:nvPicPr>
        <p:blipFill>
          <a:blip r:embed="rId4">
            <a:alphaModFix/>
          </a:blip>
          <a:stretch>
            <a:fillRect/>
          </a:stretch>
        </p:blipFill>
        <p:spPr>
          <a:xfrm>
            <a:off x="5173350" y="1718044"/>
            <a:ext cx="3754850" cy="26123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aphicFrame>
        <p:nvGraphicFramePr>
          <p:cNvPr id="84" name="Google Shape;84;p17"/>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5535650"/>
              </a:tblGrid>
              <a:tr h="4238550">
                <a:tc>
                  <a:txBody>
                    <a:bodyPr/>
                    <a:lstStyle/>
                    <a:p>
                      <a:pPr indent="0" lvl="0" marL="0" rtl="0" algn="l">
                        <a:lnSpc>
                          <a:spcPct val="115000"/>
                        </a:lnSpc>
                        <a:spcBef>
                          <a:spcPts val="0"/>
                        </a:spcBef>
                        <a:spcAft>
                          <a:spcPts val="0"/>
                        </a:spcAft>
                        <a:buNone/>
                      </a:pPr>
                      <a:r>
                        <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0"/>
                        </a:spcBef>
                        <a:spcAft>
                          <a:spcPts val="120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85" name="Google Shape;85;p17"/>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Major Components</a:t>
            </a:r>
            <a:endParaRPr sz="4311">
              <a:solidFill>
                <a:srgbClr val="EFEFEF"/>
              </a:solidFill>
            </a:endParaRPr>
          </a:p>
        </p:txBody>
      </p:sp>
      <p:sp>
        <p:nvSpPr>
          <p:cNvPr id="86" name="Google Shape;86;p17"/>
          <p:cNvSpPr/>
          <p:nvPr/>
        </p:nvSpPr>
        <p:spPr>
          <a:xfrm>
            <a:off x="1861350" y="1136025"/>
            <a:ext cx="5421300" cy="541500"/>
          </a:xfrm>
          <a:prstGeom prst="roundRect">
            <a:avLst>
              <a:gd fmla="val 16667" name="adj"/>
            </a:avLst>
          </a:prstGeom>
          <a:solidFill>
            <a:srgbClr val="F5FCF5"/>
          </a:solidFill>
          <a:ln cap="flat" cmpd="sng" w="76200">
            <a:solidFill>
              <a:srgbClr val="A4C3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legreya"/>
                <a:ea typeface="Alegreya"/>
                <a:cs typeface="Alegreya"/>
                <a:sym typeface="Alegreya"/>
              </a:rPr>
              <a:t>Homepage</a:t>
            </a:r>
            <a:endParaRPr b="1" sz="2400">
              <a:latin typeface="Alegreya"/>
              <a:ea typeface="Alegreya"/>
              <a:cs typeface="Alegreya"/>
              <a:sym typeface="Alegreya"/>
            </a:endParaRPr>
          </a:p>
        </p:txBody>
      </p:sp>
      <p:sp>
        <p:nvSpPr>
          <p:cNvPr id="87" name="Google Shape;87;p17"/>
          <p:cNvSpPr/>
          <p:nvPr/>
        </p:nvSpPr>
        <p:spPr>
          <a:xfrm>
            <a:off x="1861350" y="1944750"/>
            <a:ext cx="5421300" cy="541500"/>
          </a:xfrm>
          <a:prstGeom prst="roundRect">
            <a:avLst>
              <a:gd fmla="val 16667" name="adj"/>
            </a:avLst>
          </a:prstGeom>
          <a:solidFill>
            <a:srgbClr val="F5FCF5"/>
          </a:solidFill>
          <a:ln cap="flat" cmpd="sng" w="76200">
            <a:solidFill>
              <a:srgbClr val="A4C3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legreya"/>
                <a:ea typeface="Alegreya"/>
                <a:cs typeface="Alegreya"/>
                <a:sym typeface="Alegreya"/>
              </a:rPr>
              <a:t>Individual Rose Pages</a:t>
            </a:r>
            <a:endParaRPr b="1" sz="2400">
              <a:latin typeface="Alegreya"/>
              <a:ea typeface="Alegreya"/>
              <a:cs typeface="Alegreya"/>
              <a:sym typeface="Alegreya"/>
            </a:endParaRPr>
          </a:p>
        </p:txBody>
      </p:sp>
      <p:sp>
        <p:nvSpPr>
          <p:cNvPr id="88" name="Google Shape;88;p17"/>
          <p:cNvSpPr/>
          <p:nvPr/>
        </p:nvSpPr>
        <p:spPr>
          <a:xfrm>
            <a:off x="1861350" y="3562200"/>
            <a:ext cx="5421300" cy="541500"/>
          </a:xfrm>
          <a:prstGeom prst="roundRect">
            <a:avLst>
              <a:gd fmla="val 16667" name="adj"/>
            </a:avLst>
          </a:prstGeom>
          <a:solidFill>
            <a:srgbClr val="F5FCF5"/>
          </a:solidFill>
          <a:ln cap="flat" cmpd="sng" w="76200">
            <a:solidFill>
              <a:srgbClr val="A4C3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legreya"/>
                <a:ea typeface="Alegreya"/>
                <a:cs typeface="Alegreya"/>
                <a:sym typeface="Alegreya"/>
              </a:rPr>
              <a:t>Admin Pages</a:t>
            </a:r>
            <a:endParaRPr b="1" sz="2400">
              <a:latin typeface="Alegreya"/>
              <a:ea typeface="Alegreya"/>
              <a:cs typeface="Alegreya"/>
              <a:sym typeface="Alegreya"/>
            </a:endParaRPr>
          </a:p>
        </p:txBody>
      </p:sp>
      <p:sp>
        <p:nvSpPr>
          <p:cNvPr id="89" name="Google Shape;89;p17"/>
          <p:cNvSpPr/>
          <p:nvPr/>
        </p:nvSpPr>
        <p:spPr>
          <a:xfrm>
            <a:off x="1861350" y="2753475"/>
            <a:ext cx="5421300" cy="541500"/>
          </a:xfrm>
          <a:prstGeom prst="roundRect">
            <a:avLst>
              <a:gd fmla="val 16667" name="adj"/>
            </a:avLst>
          </a:prstGeom>
          <a:solidFill>
            <a:srgbClr val="F5FCF5"/>
          </a:solidFill>
          <a:ln cap="flat" cmpd="sng" w="76200">
            <a:solidFill>
              <a:srgbClr val="A4C3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legreya"/>
                <a:ea typeface="Alegreya"/>
                <a:cs typeface="Alegreya"/>
                <a:sym typeface="Alegreya"/>
              </a:rPr>
              <a:t>Mobile Version</a:t>
            </a:r>
            <a:endParaRPr b="1" sz="2400">
              <a:latin typeface="Alegreya"/>
              <a:ea typeface="Alegreya"/>
              <a:cs typeface="Alegreya"/>
              <a:sym typeface="Alegreya"/>
            </a:endParaRPr>
          </a:p>
        </p:txBody>
      </p:sp>
      <p:sp>
        <p:nvSpPr>
          <p:cNvPr id="90" name="Google Shape;90;p17"/>
          <p:cNvSpPr/>
          <p:nvPr/>
        </p:nvSpPr>
        <p:spPr>
          <a:xfrm>
            <a:off x="1861350" y="4370925"/>
            <a:ext cx="5421300" cy="541500"/>
          </a:xfrm>
          <a:prstGeom prst="roundRect">
            <a:avLst>
              <a:gd fmla="val 16667" name="adj"/>
            </a:avLst>
          </a:prstGeom>
          <a:solidFill>
            <a:srgbClr val="F5FCF5"/>
          </a:solidFill>
          <a:ln cap="flat" cmpd="sng" w="76200">
            <a:solidFill>
              <a:srgbClr val="A4C3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Alegreya"/>
                <a:ea typeface="Alegreya"/>
                <a:cs typeface="Alegreya"/>
                <a:sym typeface="Alegreya"/>
              </a:rPr>
              <a:t>Degree Day Calculator</a:t>
            </a:r>
            <a:endParaRPr b="1" sz="2400">
              <a:latin typeface="Alegreya"/>
              <a:ea typeface="Alegreya"/>
              <a:cs typeface="Alegreya"/>
              <a:sym typeface="Alegrey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aphicFrame>
        <p:nvGraphicFramePr>
          <p:cNvPr id="95" name="Google Shape;95;p18"/>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Fluid Key</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Dynamically filters flowers based on any  combination of there dozens of characteristics.</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Integrates with pagination</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1000"/>
                        </a:spcAft>
                        <a:buClr>
                          <a:schemeClr val="accent1"/>
                        </a:buClr>
                        <a:buSzPts val="1500"/>
                        <a:buFont typeface="Alegreya"/>
                        <a:buChar char="●"/>
                      </a:pPr>
                      <a:r>
                        <a:rPr lang="en" sz="1500">
                          <a:solidFill>
                            <a:schemeClr val="accent1"/>
                          </a:solidFill>
                          <a:latin typeface="Alegreya"/>
                          <a:ea typeface="Alegreya"/>
                          <a:cs typeface="Alegreya"/>
                          <a:sym typeface="Alegreya"/>
                        </a:rPr>
                        <a:t>Inclusive or exclusive filtering</a:t>
                      </a:r>
                      <a:endParaRPr sz="1500">
                        <a:solidFill>
                          <a:schemeClr val="accent1"/>
                        </a:solidFill>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Fact/Rose of the Day</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Based on local time zone</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Pulls random flower/fact and display on carousel </a:t>
                      </a:r>
                      <a:endParaRPr sz="1500">
                        <a:solidFill>
                          <a:schemeClr val="accent1"/>
                        </a:solidFill>
                        <a:latin typeface="Alegreya"/>
                        <a:ea typeface="Alegreya"/>
                        <a:cs typeface="Alegreya"/>
                        <a:sym typeface="Alegreya"/>
                      </a:endParaRPr>
                    </a:p>
                    <a:p>
                      <a:pPr indent="0" lvl="0" marL="0" rtl="0" algn="l">
                        <a:lnSpc>
                          <a:spcPct val="115000"/>
                        </a:lnSpc>
                        <a:spcBef>
                          <a:spcPts val="100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1000"/>
                        </a:spcBef>
                        <a:spcAft>
                          <a:spcPts val="0"/>
                        </a:spcAft>
                        <a:buNone/>
                      </a:pPr>
                      <a:r>
                        <a:rPr lang="en" sz="1600">
                          <a:solidFill>
                            <a:schemeClr val="accent1"/>
                          </a:solidFill>
                          <a:latin typeface="Alegreya SemiBold"/>
                          <a:ea typeface="Alegreya SemiBold"/>
                          <a:cs typeface="Alegreya SemiBold"/>
                          <a:sym typeface="Alegreya SemiBold"/>
                        </a:rPr>
                        <a:t>Info Pages</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About Us, Griffith Buck, Glossary</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Dynamic Display</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1000"/>
                        </a:spcAft>
                        <a:buClr>
                          <a:schemeClr val="accent1"/>
                        </a:buClr>
                        <a:buSzPts val="1500"/>
                        <a:buFont typeface="Alegreya"/>
                        <a:buChar char="●"/>
                      </a:pPr>
                      <a:r>
                        <a:rPr lang="en" sz="1500">
                          <a:solidFill>
                            <a:schemeClr val="accent1"/>
                          </a:solidFill>
                          <a:latin typeface="Alegreya"/>
                          <a:ea typeface="Alegreya"/>
                          <a:cs typeface="Alegreya"/>
                          <a:sym typeface="Alegreya"/>
                        </a:rPr>
                        <a:t>Navigation of different section via banner buttons</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96" name="Google Shape;96;p18"/>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Homepage</a:t>
            </a:r>
            <a:endParaRPr sz="4311">
              <a:solidFill>
                <a:srgbClr val="EFEFE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aphicFrame>
        <p:nvGraphicFramePr>
          <p:cNvPr id="101" name="Google Shape;101;p19"/>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1000"/>
                        </a:spcBef>
                        <a:spcAft>
                          <a:spcPts val="0"/>
                        </a:spcAft>
                        <a:buNone/>
                      </a:pPr>
                      <a:r>
                        <a:rPr lang="en" sz="1600">
                          <a:solidFill>
                            <a:schemeClr val="accent1"/>
                          </a:solidFill>
                          <a:latin typeface="Alegreya SemiBold"/>
                          <a:ea typeface="Alegreya SemiBold"/>
                          <a:cs typeface="Alegreya SemiBold"/>
                          <a:sym typeface="Alegreya SemiBold"/>
                        </a:rPr>
                        <a:t>General Information</a:t>
                      </a:r>
                      <a:r>
                        <a:rPr lang="en" sz="1600">
                          <a:solidFill>
                            <a:schemeClr val="accent1"/>
                          </a:solidFill>
                          <a:latin typeface="Alegreya SemiBold"/>
                          <a:ea typeface="Alegreya SemiBold"/>
                          <a:cs typeface="Alegreya SemiBold"/>
                          <a:sym typeface="Alegreya SemiBold"/>
                        </a:rPr>
                        <a:t>:</a:t>
                      </a:r>
                      <a:endParaRPr sz="1500">
                        <a:latin typeface="Alegreya"/>
                        <a:ea typeface="Alegreya"/>
                        <a:cs typeface="Alegreya"/>
                        <a:sym typeface="Alegreya"/>
                      </a:endParaRPr>
                    </a:p>
                    <a:p>
                      <a:pPr indent="-323850" lvl="0" marL="4572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Cultivation year, color, name, description, height, parentage, descendants, location, hardiness, notes, and disease resistance</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Bloom Tracker:</a:t>
                      </a:r>
                      <a:endParaRPr sz="1500">
                        <a:latin typeface="Alegreya"/>
                        <a:ea typeface="Alegreya"/>
                        <a:cs typeface="Alegreya"/>
                        <a:sym typeface="Alegreya"/>
                      </a:endParaRPr>
                    </a:p>
                    <a:p>
                      <a:pPr indent="-323850" lvl="0" marL="457200" rtl="0" algn="l">
                        <a:lnSpc>
                          <a:spcPct val="115000"/>
                        </a:lnSpc>
                        <a:spcBef>
                          <a:spcPts val="1000"/>
                        </a:spcBef>
                        <a:spcAft>
                          <a:spcPts val="1200"/>
                        </a:spcAft>
                        <a:buSzPts val="1500"/>
                        <a:buFont typeface="Alegreya"/>
                        <a:buChar char="●"/>
                      </a:pPr>
                      <a:r>
                        <a:rPr lang="en" sz="1500">
                          <a:latin typeface="Alegreya"/>
                          <a:ea typeface="Alegreya"/>
                          <a:cs typeface="Alegreya"/>
                          <a:sym typeface="Alegreya"/>
                        </a:rPr>
                        <a:t>Shows week that individual flowers bloom</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1000"/>
                        </a:spcBef>
                        <a:spcAft>
                          <a:spcPts val="0"/>
                        </a:spcAft>
                        <a:buNone/>
                      </a:pPr>
                      <a:r>
                        <a:rPr lang="en" sz="1600">
                          <a:solidFill>
                            <a:schemeClr val="accent1"/>
                          </a:solidFill>
                          <a:latin typeface="Alegreya SemiBold"/>
                          <a:ea typeface="Alegreya SemiBold"/>
                          <a:cs typeface="Alegreya SemiBold"/>
                          <a:sym typeface="Alegreya SemiBold"/>
                        </a:rPr>
                        <a:t>Vendors</a:t>
                      </a:r>
                      <a:r>
                        <a:rPr lang="en" sz="1600">
                          <a:solidFill>
                            <a:schemeClr val="accent1"/>
                          </a:solidFill>
                          <a:latin typeface="Alegreya SemiBold"/>
                          <a:ea typeface="Alegreya SemiBold"/>
                          <a:cs typeface="Alegreya SemiBold"/>
                          <a:sym typeface="Alegreya SemiBold"/>
                        </a:rPr>
                        <a:t>:</a:t>
                      </a:r>
                      <a:endParaRPr sz="1500">
                        <a:latin typeface="Alegreya"/>
                        <a:ea typeface="Alegreya"/>
                        <a:cs typeface="Alegreya"/>
                        <a:sym typeface="Alegreya"/>
                      </a:endParaRPr>
                    </a:p>
                    <a:p>
                      <a:pPr indent="-323850" lvl="0" marL="4572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Includes vendor pricing, last updated, name and website link</a:t>
                      </a:r>
                      <a:endParaRPr sz="1500">
                        <a:latin typeface="Alegreya"/>
                        <a:ea typeface="Alegreya"/>
                        <a:cs typeface="Alegreya"/>
                        <a:sym typeface="Alegreya"/>
                      </a:endParaRPr>
                    </a:p>
                    <a:p>
                      <a:pPr indent="-323850" lvl="0" marL="457200" rtl="0" algn="l">
                        <a:lnSpc>
                          <a:spcPct val="115000"/>
                        </a:lnSpc>
                        <a:spcBef>
                          <a:spcPts val="1200"/>
                        </a:spcBef>
                        <a:spcAft>
                          <a:spcPts val="0"/>
                        </a:spcAft>
                        <a:buSzPts val="1500"/>
                        <a:buFont typeface="Alegreya"/>
                        <a:buChar char="●"/>
                      </a:pPr>
                      <a:r>
                        <a:rPr lang="en" sz="1500">
                          <a:latin typeface="Alegreya"/>
                          <a:ea typeface="Alegreya"/>
                          <a:cs typeface="Alegreya"/>
                          <a:sym typeface="Alegreya"/>
                        </a:rPr>
                        <a:t>Dynamically displays any amount of vendors</a:t>
                      </a:r>
                      <a:endParaRPr sz="1500">
                        <a:latin typeface="Alegreya"/>
                        <a:ea typeface="Alegreya"/>
                        <a:cs typeface="Alegreya"/>
                        <a:sym typeface="Alegreya"/>
                      </a:endParaRPr>
                    </a:p>
                    <a:p>
                      <a:pPr indent="0" lvl="0" marL="0" rtl="0" algn="l">
                        <a:lnSpc>
                          <a:spcPct val="115000"/>
                        </a:lnSpc>
                        <a:spcBef>
                          <a:spcPts val="1200"/>
                        </a:spcBef>
                        <a:spcAft>
                          <a:spcPts val="0"/>
                        </a:spcAft>
                        <a:buNone/>
                      </a:pPr>
                      <a:r>
                        <a:rPr lang="en" sz="1600">
                          <a:solidFill>
                            <a:schemeClr val="accent1"/>
                          </a:solidFill>
                          <a:latin typeface="Alegreya SemiBold"/>
                          <a:ea typeface="Alegreya SemiBold"/>
                          <a:cs typeface="Alegreya SemiBold"/>
                          <a:sym typeface="Alegreya SemiBold"/>
                        </a:rPr>
                        <a:t>Dynamic Routing:</a:t>
                      </a:r>
                      <a:endParaRPr sz="1500">
                        <a:latin typeface="Alegreya"/>
                        <a:ea typeface="Alegreya"/>
                        <a:cs typeface="Alegreya"/>
                        <a:sym typeface="Alegreya"/>
                      </a:endParaRPr>
                    </a:p>
                    <a:p>
                      <a:pPr indent="-323850" lvl="0" marL="457200" rtl="0" algn="l">
                        <a:lnSpc>
                          <a:spcPct val="115000"/>
                        </a:lnSpc>
                        <a:spcBef>
                          <a:spcPts val="1000"/>
                        </a:spcBef>
                        <a:spcAft>
                          <a:spcPts val="0"/>
                        </a:spcAft>
                        <a:buSzPts val="1500"/>
                        <a:buFont typeface="Alegreya"/>
                        <a:buChar char="●"/>
                      </a:pPr>
                      <a:r>
                        <a:rPr lang="en" sz="1500">
                          <a:latin typeface="Alegreya"/>
                          <a:ea typeface="Alegreya"/>
                          <a:cs typeface="Alegreya"/>
                          <a:sym typeface="Alegreya"/>
                        </a:rPr>
                        <a:t>Unique dynamically created link for each flower</a:t>
                      </a:r>
                      <a:endParaRPr sz="1500">
                        <a:latin typeface="Alegreya"/>
                        <a:ea typeface="Alegreya"/>
                        <a:cs typeface="Alegreya"/>
                        <a:sym typeface="Alegreya"/>
                      </a:endParaRPr>
                    </a:p>
                    <a:p>
                      <a:pPr indent="-323850" lvl="0" marL="457200" rtl="0" algn="l">
                        <a:lnSpc>
                          <a:spcPct val="115000"/>
                        </a:lnSpc>
                        <a:spcBef>
                          <a:spcPts val="1200"/>
                        </a:spcBef>
                        <a:spcAft>
                          <a:spcPts val="1200"/>
                        </a:spcAft>
                        <a:buSzPts val="1500"/>
                        <a:buFont typeface="Alegreya"/>
                        <a:buChar char="●"/>
                      </a:pPr>
                      <a:r>
                        <a:rPr lang="en" sz="1500">
                          <a:latin typeface="Alegreya"/>
                          <a:ea typeface="Alegreya"/>
                          <a:cs typeface="Alegreya"/>
                          <a:sym typeface="Alegreya"/>
                        </a:rPr>
                        <a:t>More shareable</a:t>
                      </a:r>
                      <a:endParaRPr sz="1500">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02" name="Google Shape;102;p19"/>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Individual Rose Pages</a:t>
            </a:r>
            <a:endParaRPr sz="4311">
              <a:solidFill>
                <a:srgbClr val="EFEF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20"/>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Login</a:t>
                      </a:r>
                      <a:r>
                        <a:rPr lang="en" sz="1600">
                          <a:solidFill>
                            <a:schemeClr val="accent1"/>
                          </a:solidFill>
                          <a:latin typeface="Alegreya SemiBold"/>
                          <a:ea typeface="Alegreya SemiBold"/>
                          <a:cs typeface="Alegreya SemiBold"/>
                          <a:sym typeface="Alegreya SemiBold"/>
                        </a:rPr>
                        <a:t>:</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Admin pages hidden from general user</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Admin users can log in with username &amp; password</a:t>
                      </a:r>
                      <a:endParaRPr sz="1500">
                        <a:solidFill>
                          <a:schemeClr val="accent1"/>
                        </a:solidFill>
                        <a:latin typeface="Alegreya"/>
                        <a:ea typeface="Alegreya"/>
                        <a:cs typeface="Alegreya"/>
                        <a:sym typeface="Alegreya"/>
                      </a:endParaRPr>
                    </a:p>
                    <a:p>
                      <a:pPr indent="0" lvl="0" marL="0" rtl="0" algn="l">
                        <a:lnSpc>
                          <a:spcPct val="115000"/>
                        </a:lnSpc>
                        <a:spcBef>
                          <a:spcPts val="100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1000"/>
                        </a:spcBef>
                        <a:spcAft>
                          <a:spcPts val="0"/>
                        </a:spcAft>
                        <a:buNone/>
                      </a:pPr>
                      <a:r>
                        <a:rPr lang="en" sz="1600">
                          <a:solidFill>
                            <a:schemeClr val="accent1"/>
                          </a:solidFill>
                          <a:latin typeface="Alegreya SemiBold"/>
                          <a:ea typeface="Alegreya SemiBold"/>
                          <a:cs typeface="Alegreya SemiBold"/>
                          <a:sym typeface="Alegreya SemiBold"/>
                        </a:rPr>
                        <a:t>Navigation:</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Landing page lists all tables</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1000"/>
                        </a:spcAft>
                        <a:buClr>
                          <a:schemeClr val="accent1"/>
                        </a:buClr>
                        <a:buSzPts val="1500"/>
                        <a:buFont typeface="Alegreya"/>
                        <a:buChar char="●"/>
                      </a:pPr>
                      <a:r>
                        <a:rPr lang="en" sz="1500">
                          <a:solidFill>
                            <a:schemeClr val="accent1"/>
                          </a:solidFill>
                          <a:latin typeface="Alegreya"/>
                          <a:ea typeface="Alegreya"/>
                          <a:cs typeface="Alegreya"/>
                          <a:sym typeface="Alegreya"/>
                        </a:rPr>
                        <a:t>Information about each table on the admin home page</a:t>
                      </a:r>
                      <a:endParaRPr sz="1500">
                        <a:solidFill>
                          <a:schemeClr val="accent1"/>
                        </a:solidFill>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Updating</a:t>
                      </a:r>
                      <a:r>
                        <a:rPr lang="en" sz="1600">
                          <a:solidFill>
                            <a:schemeClr val="accent1"/>
                          </a:solidFill>
                          <a:latin typeface="Alegreya SemiBold"/>
                          <a:ea typeface="Alegreya SemiBold"/>
                          <a:cs typeface="Alegreya SemiBold"/>
                          <a:sym typeface="Alegreya SemiBold"/>
                        </a:rPr>
                        <a:t>:</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Admin page loads specific database table</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Admin user can select row they want, then they can edit the information in dynamically made forms</a:t>
                      </a:r>
                      <a:endParaRPr sz="1500">
                        <a:solidFill>
                          <a:schemeClr val="accent1"/>
                        </a:solidFill>
                        <a:latin typeface="Alegreya"/>
                        <a:ea typeface="Alegreya"/>
                        <a:cs typeface="Alegreya"/>
                        <a:sym typeface="Alegreya"/>
                      </a:endParaRPr>
                    </a:p>
                    <a:p>
                      <a:pPr indent="-323850" lvl="0" marL="457200" rtl="0" algn="l">
                        <a:lnSpc>
                          <a:spcPct val="115000"/>
                        </a:lnSpc>
                        <a:spcBef>
                          <a:spcPts val="100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Admin User can send edited row as an update, addition or deletion into that table</a:t>
                      </a:r>
                      <a:endParaRPr sz="1500">
                        <a:solidFill>
                          <a:schemeClr val="accent1"/>
                        </a:solidFill>
                        <a:latin typeface="Alegreya"/>
                        <a:ea typeface="Alegreya"/>
                        <a:cs typeface="Alegreya"/>
                        <a:sym typeface="Alegreya"/>
                      </a:endParaRPr>
                    </a:p>
                    <a:p>
                      <a:pPr indent="0" lvl="0" marL="457200" rtl="0" algn="l">
                        <a:lnSpc>
                          <a:spcPct val="115000"/>
                        </a:lnSpc>
                        <a:spcBef>
                          <a:spcPts val="1000"/>
                        </a:spcBef>
                        <a:spcAft>
                          <a:spcPts val="100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08" name="Google Shape;108;p20"/>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Admin Page</a:t>
            </a:r>
            <a:endParaRPr sz="4311">
              <a:solidFill>
                <a:srgbClr val="EFEF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21"/>
          <p:cNvGraphicFramePr/>
          <p:nvPr/>
        </p:nvGraphicFramePr>
        <p:xfrm>
          <a:off x="0" y="904950"/>
          <a:ext cx="3000000" cy="3000000"/>
        </p:xfrm>
        <a:graphic>
          <a:graphicData uri="http://schemas.openxmlformats.org/drawingml/2006/table">
            <a:tbl>
              <a:tblPr>
                <a:noFill/>
                <a:tableStyleId>{B4172422-432E-4F10-8ECA-859A6E74C4BE}</a:tableStyleId>
              </a:tblPr>
              <a:tblGrid>
                <a:gridCol w="4572000"/>
                <a:gridCol w="4572000"/>
              </a:tblGrid>
              <a:tr h="4238550">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Quick Overview:</a:t>
                      </a:r>
                      <a:endParaRPr sz="1600">
                        <a:solidFill>
                          <a:schemeClr val="accent1"/>
                        </a:solidFill>
                        <a:latin typeface="Alegreya SemiBold"/>
                        <a:ea typeface="Alegreya SemiBold"/>
                        <a:cs typeface="Alegreya SemiBold"/>
                        <a:sym typeface="Alegreya SemiBold"/>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Tracking when pests become threats to Buck Roses</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Calculates based on weather data from stations across Iowa</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Calculation methods: Average, Modified Average/Custom, Sine</a:t>
                      </a:r>
                      <a:endParaRPr sz="1500">
                        <a:solidFill>
                          <a:schemeClr val="accent1"/>
                        </a:solidFill>
                        <a:latin typeface="Alegreya"/>
                        <a:ea typeface="Alegreya"/>
                        <a:cs typeface="Alegreya"/>
                        <a:sym typeface="Alegreya"/>
                      </a:endParaRPr>
                    </a:p>
                    <a:p>
                      <a:pPr indent="0" lvl="0" marL="0" rtl="0" algn="l">
                        <a:lnSpc>
                          <a:spcPct val="115000"/>
                        </a:lnSpc>
                        <a:spcBef>
                          <a:spcPts val="120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1200"/>
                        </a:spcBef>
                        <a:spcAft>
                          <a:spcPts val="0"/>
                        </a:spcAft>
                        <a:buNone/>
                      </a:pPr>
                      <a:r>
                        <a:t/>
                      </a:r>
                      <a:endParaRPr sz="1500">
                        <a:latin typeface="Alegreya"/>
                        <a:ea typeface="Alegreya"/>
                        <a:cs typeface="Alegreya"/>
                        <a:sym typeface="Alegreya"/>
                      </a:endParaRPr>
                    </a:p>
                  </a:txBody>
                  <a:tcPr marT="365750" marB="91425" marR="91425" marL="822950">
                    <a:lnL cap="flat" cmpd="sng" w="9525">
                      <a:solidFill>
                        <a:srgbClr val="9E9E9E">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1600">
                          <a:solidFill>
                            <a:schemeClr val="accent1"/>
                          </a:solidFill>
                          <a:latin typeface="Alegreya SemiBold"/>
                          <a:ea typeface="Alegreya SemiBold"/>
                          <a:cs typeface="Alegreya SemiBold"/>
                          <a:sym typeface="Alegreya SemiBold"/>
                        </a:rPr>
                        <a:t>Input/Output Briefing</a:t>
                      </a:r>
                      <a:r>
                        <a:rPr lang="en" sz="1600">
                          <a:solidFill>
                            <a:schemeClr val="accent1"/>
                          </a:solidFill>
                          <a:latin typeface="Alegreya SemiBold"/>
                          <a:ea typeface="Alegreya SemiBold"/>
                          <a:cs typeface="Alegreya SemiBold"/>
                          <a:sym typeface="Alegreya SemiBold"/>
                        </a:rPr>
                        <a:t>:</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Inputs: Station, Date Range, Daily Temps, Temp Bounds</a:t>
                      </a:r>
                      <a:endParaRPr sz="1500">
                        <a:solidFill>
                          <a:schemeClr val="accent1"/>
                        </a:solidFill>
                        <a:latin typeface="Alegreya"/>
                        <a:ea typeface="Alegreya"/>
                        <a:cs typeface="Alegreya"/>
                        <a:sym typeface="Alegreya"/>
                      </a:endParaRPr>
                    </a:p>
                    <a:p>
                      <a:pPr indent="-323850" lvl="0" marL="457200" rtl="0" algn="l">
                        <a:lnSpc>
                          <a:spcPct val="115000"/>
                        </a:lnSpc>
                        <a:spcBef>
                          <a:spcPts val="0"/>
                        </a:spcBef>
                        <a:spcAft>
                          <a:spcPts val="0"/>
                        </a:spcAft>
                        <a:buClr>
                          <a:schemeClr val="accent1"/>
                        </a:buClr>
                        <a:buSzPts val="1500"/>
                        <a:buFont typeface="Alegreya"/>
                        <a:buChar char="●"/>
                      </a:pPr>
                      <a:r>
                        <a:rPr lang="en" sz="1500">
                          <a:solidFill>
                            <a:schemeClr val="accent1"/>
                          </a:solidFill>
                          <a:latin typeface="Alegreya"/>
                          <a:ea typeface="Alegreya"/>
                          <a:cs typeface="Alegreya"/>
                          <a:sym typeface="Alegreya"/>
                        </a:rPr>
                        <a:t>Output table:</a:t>
                      </a:r>
                      <a:endParaRPr sz="1500">
                        <a:solidFill>
                          <a:schemeClr val="accent1"/>
                        </a:solidFill>
                        <a:latin typeface="Alegreya"/>
                        <a:ea typeface="Alegreya"/>
                        <a:cs typeface="Alegreya"/>
                        <a:sym typeface="Alegreya"/>
                      </a:endParaRPr>
                    </a:p>
                    <a:p>
                      <a:pPr indent="0" lvl="0" marL="0" rtl="0" algn="l">
                        <a:lnSpc>
                          <a:spcPct val="115000"/>
                        </a:lnSpc>
                        <a:spcBef>
                          <a:spcPts val="1200"/>
                        </a:spcBef>
                        <a:spcAft>
                          <a:spcPts val="0"/>
                        </a:spcAft>
                        <a:buNone/>
                      </a:pPr>
                      <a:r>
                        <a:t/>
                      </a:r>
                      <a:endParaRPr sz="1500">
                        <a:solidFill>
                          <a:schemeClr val="accent1"/>
                        </a:solidFill>
                        <a:latin typeface="Alegreya"/>
                        <a:ea typeface="Alegreya"/>
                        <a:cs typeface="Alegreya"/>
                        <a:sym typeface="Alegreya"/>
                      </a:endParaRPr>
                    </a:p>
                    <a:p>
                      <a:pPr indent="0" lvl="0" marL="0" rtl="0" algn="l">
                        <a:lnSpc>
                          <a:spcPct val="115000"/>
                        </a:lnSpc>
                        <a:spcBef>
                          <a:spcPts val="1200"/>
                        </a:spcBef>
                        <a:spcAft>
                          <a:spcPts val="1200"/>
                        </a:spcAft>
                        <a:buNone/>
                      </a:pPr>
                      <a:r>
                        <a:t/>
                      </a:r>
                      <a:endParaRPr sz="1500">
                        <a:solidFill>
                          <a:schemeClr val="accent1"/>
                        </a:solidFill>
                        <a:latin typeface="Alegreya"/>
                        <a:ea typeface="Alegreya"/>
                        <a:cs typeface="Alegreya"/>
                        <a:sym typeface="Alegreya"/>
                      </a:endParaRPr>
                    </a:p>
                  </a:txBody>
                  <a:tcPr marT="365750" marB="91425" marR="822950" marL="91425">
                    <a:lnL cap="flat" cmpd="sng" w="9525">
                      <a:solidFill>
                        <a:schemeClr val="accent1">
                          <a:alpha val="0"/>
                        </a:scheme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chemeClr val="accent1">
                          <a:alpha val="0"/>
                        </a:scheme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solidFill>
                  </a:tcPr>
                </a:tc>
              </a:tr>
            </a:tbl>
          </a:graphicData>
        </a:graphic>
      </p:graphicFrame>
      <p:sp>
        <p:nvSpPr>
          <p:cNvPr id="114" name="Google Shape;114;p21"/>
          <p:cNvSpPr txBox="1"/>
          <p:nvPr>
            <p:ph type="title"/>
          </p:nvPr>
        </p:nvSpPr>
        <p:spPr>
          <a:xfrm>
            <a:off x="311700" y="113425"/>
            <a:ext cx="8520600" cy="604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solidFill>
                  <a:srgbClr val="EFEFEF"/>
                </a:solidFill>
                <a:latin typeface="Alegreya"/>
                <a:ea typeface="Alegreya"/>
                <a:cs typeface="Alegreya"/>
                <a:sym typeface="Alegreya"/>
              </a:rPr>
              <a:t>Degree Day Calculator</a:t>
            </a:r>
            <a:endParaRPr sz="4311">
              <a:solidFill>
                <a:srgbClr val="EFEFEF"/>
              </a:solidFill>
            </a:endParaRPr>
          </a:p>
        </p:txBody>
      </p:sp>
      <p:pic>
        <p:nvPicPr>
          <p:cNvPr id="115" name="Google Shape;115;p21"/>
          <p:cNvPicPr preferRelativeResize="0"/>
          <p:nvPr/>
        </p:nvPicPr>
        <p:blipFill>
          <a:blip r:embed="rId4">
            <a:alphaModFix/>
          </a:blip>
          <a:stretch>
            <a:fillRect/>
          </a:stretch>
        </p:blipFill>
        <p:spPr>
          <a:xfrm>
            <a:off x="4951000" y="2401775"/>
            <a:ext cx="4020576" cy="2616100"/>
          </a:xfrm>
          <a:prstGeom prst="rect">
            <a:avLst/>
          </a:prstGeom>
          <a:noFill/>
          <a:ln>
            <a:noFill/>
          </a:ln>
        </p:spPr>
      </p:pic>
      <p:pic>
        <p:nvPicPr>
          <p:cNvPr id="116" name="Google Shape;116;p21"/>
          <p:cNvPicPr preferRelativeResize="0"/>
          <p:nvPr/>
        </p:nvPicPr>
        <p:blipFill>
          <a:blip r:embed="rId5">
            <a:alphaModFix/>
          </a:blip>
          <a:stretch>
            <a:fillRect/>
          </a:stretch>
        </p:blipFill>
        <p:spPr>
          <a:xfrm>
            <a:off x="218125" y="3155575"/>
            <a:ext cx="4560750" cy="1862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